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 id="261" r:id="rId7"/>
    <p:sldId id="262" r:id="rId8"/>
    <p:sldId id="263" r:id="rId9"/>
    <p:sldId id="279" r:id="rId10"/>
    <p:sldId id="269" r:id="rId11"/>
    <p:sldId id="280" r:id="rId12"/>
    <p:sldId id="264" r:id="rId13"/>
    <p:sldId id="270" r:id="rId14"/>
    <p:sldId id="265" r:id="rId15"/>
    <p:sldId id="267" r:id="rId16"/>
    <p:sldId id="281" r:id="rId17"/>
    <p:sldId id="268" r:id="rId18"/>
    <p:sldId id="282" r:id="rId19"/>
    <p:sldId id="277" r:id="rId20"/>
    <p:sldId id="276" r:id="rId21"/>
    <p:sldId id="273" r:id="rId22"/>
    <p:sldId id="272" r:id="rId23"/>
    <p:sldId id="278" r:id="rId24"/>
    <p:sldId id="275" r:id="rId25"/>
    <p:sldId id="27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26" autoAdjust="0"/>
    <p:restoredTop sz="94660"/>
  </p:normalViewPr>
  <p:slideViewPr>
    <p:cSldViewPr snapToGrid="0">
      <p:cViewPr varScale="1">
        <p:scale>
          <a:sx n="73" d="100"/>
          <a:sy n="73" d="100"/>
        </p:scale>
        <p:origin x="3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5905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6295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27932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2020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93708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0319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623276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638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977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9077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2052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463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1882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69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538295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2/23/2023</a:t>
            </a:fld>
            <a:endParaRPr lang="en-US" dirty="0"/>
          </a:p>
        </p:txBody>
      </p:sp>
    </p:spTree>
    <p:extLst>
      <p:ext uri="{BB962C8B-B14F-4D97-AF65-F5344CB8AC3E}">
        <p14:creationId xmlns:p14="http://schemas.microsoft.com/office/powerpoint/2010/main" val="2328538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31764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csaxon@westga.edu" TargetMode="External"/><Relationship Id="rId2" Type="http://schemas.openxmlformats.org/officeDocument/2006/relationships/hyperlink" Target="mailto:hchamber@westga.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westga.edu/academics/education/ofe.ph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AB4A7-01C0-4FA9-8B7A-B57097803620}"/>
              </a:ext>
            </a:extLst>
          </p:cNvPr>
          <p:cNvSpPr>
            <a:spLocks noGrp="1"/>
          </p:cNvSpPr>
          <p:nvPr>
            <p:ph type="ctrTitle"/>
          </p:nvPr>
        </p:nvSpPr>
        <p:spPr>
          <a:xfrm>
            <a:off x="647700" y="1551963"/>
            <a:ext cx="9258299" cy="2498873"/>
          </a:xfrm>
        </p:spPr>
        <p:txBody>
          <a:bodyPr/>
          <a:lstStyle/>
          <a:p>
            <a:pPr algn="ctr"/>
            <a:r>
              <a:rPr lang="en-US" b="1" dirty="0"/>
              <a:t>University of West Georgia</a:t>
            </a:r>
            <a:br>
              <a:rPr lang="en-US" b="1" dirty="0"/>
            </a:br>
            <a:r>
              <a:rPr lang="en-US" b="1" dirty="0">
                <a:solidFill>
                  <a:schemeClr val="accent1">
                    <a:lumMod val="60000"/>
                    <a:lumOff val="40000"/>
                  </a:schemeClr>
                </a:solidFill>
              </a:rPr>
              <a:t>Orientation to Internship and Practicum</a:t>
            </a:r>
          </a:p>
        </p:txBody>
      </p:sp>
      <p:sp>
        <p:nvSpPr>
          <p:cNvPr id="3" name="Subtitle 2">
            <a:extLst>
              <a:ext uri="{FF2B5EF4-FFF2-40B4-BE49-F238E27FC236}">
                <a16:creationId xmlns:a16="http://schemas.microsoft.com/office/drawing/2014/main" id="{3B6C7F12-AFF2-4610-9308-338541FAD5ED}"/>
              </a:ext>
            </a:extLst>
          </p:cNvPr>
          <p:cNvSpPr>
            <a:spLocks noGrp="1"/>
          </p:cNvSpPr>
          <p:nvPr>
            <p:ph type="subTitle" idx="1"/>
          </p:nvPr>
        </p:nvSpPr>
        <p:spPr>
          <a:xfrm>
            <a:off x="1507067" y="4563998"/>
            <a:ext cx="7766936" cy="1928900"/>
          </a:xfrm>
        </p:spPr>
        <p:txBody>
          <a:bodyPr>
            <a:normAutofit/>
          </a:bodyPr>
          <a:lstStyle/>
          <a:p>
            <a:pPr algn="ctr"/>
            <a:r>
              <a:rPr lang="en-US" sz="2800" b="1" dirty="0"/>
              <a:t>Office of Field Experiences</a:t>
            </a:r>
          </a:p>
          <a:p>
            <a:pPr algn="ctr"/>
            <a:r>
              <a:rPr lang="en-US" sz="2800" b="1" dirty="0"/>
              <a:t>Suite 206</a:t>
            </a:r>
          </a:p>
          <a:p>
            <a:pPr algn="ctr"/>
            <a:r>
              <a:rPr lang="en-US" sz="2800" b="1" dirty="0"/>
              <a:t>678-839-6102</a:t>
            </a:r>
          </a:p>
        </p:txBody>
      </p:sp>
    </p:spTree>
    <p:extLst>
      <p:ext uri="{BB962C8B-B14F-4D97-AF65-F5344CB8AC3E}">
        <p14:creationId xmlns:p14="http://schemas.microsoft.com/office/powerpoint/2010/main" val="3270228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E7C45-77DB-45C9-8369-5BE8B390C5AF}"/>
              </a:ext>
            </a:extLst>
          </p:cNvPr>
          <p:cNvSpPr>
            <a:spLocks noGrp="1"/>
          </p:cNvSpPr>
          <p:nvPr>
            <p:ph type="title"/>
          </p:nvPr>
        </p:nvSpPr>
        <p:spPr>
          <a:xfrm>
            <a:off x="285226" y="226503"/>
            <a:ext cx="8948264" cy="766194"/>
          </a:xfrm>
        </p:spPr>
        <p:txBody>
          <a:bodyPr>
            <a:normAutofit/>
          </a:bodyPr>
          <a:lstStyle/>
          <a:p>
            <a:r>
              <a:rPr lang="en-US" sz="4000" b="1" dirty="0"/>
              <a:t>Basics</a:t>
            </a:r>
          </a:p>
        </p:txBody>
      </p:sp>
      <p:sp>
        <p:nvSpPr>
          <p:cNvPr id="3" name="Content Placeholder 2">
            <a:extLst>
              <a:ext uri="{FF2B5EF4-FFF2-40B4-BE49-F238E27FC236}">
                <a16:creationId xmlns:a16="http://schemas.microsoft.com/office/drawing/2014/main" id="{19CCF9FC-0871-4860-9FA2-C1A177CC81C2}"/>
              </a:ext>
            </a:extLst>
          </p:cNvPr>
          <p:cNvSpPr>
            <a:spLocks noGrp="1"/>
          </p:cNvSpPr>
          <p:nvPr>
            <p:ph idx="1"/>
          </p:nvPr>
        </p:nvSpPr>
        <p:spPr>
          <a:xfrm>
            <a:off x="285225" y="855678"/>
            <a:ext cx="10184235" cy="5847126"/>
          </a:xfrm>
        </p:spPr>
        <p:txBody>
          <a:bodyPr>
            <a:normAutofit fontScale="92500" lnSpcReduction="10000"/>
          </a:bodyPr>
          <a:lstStyle/>
          <a:p>
            <a:r>
              <a:rPr lang="en-US" sz="3600" b="1" dirty="0">
                <a:solidFill>
                  <a:schemeClr val="accent2">
                    <a:lumMod val="75000"/>
                  </a:schemeClr>
                </a:solidFill>
              </a:rPr>
              <a:t>Attendance</a:t>
            </a:r>
            <a:r>
              <a:rPr lang="en-US" sz="2400" dirty="0"/>
              <a:t> as scheduled is required and expected.</a:t>
            </a:r>
          </a:p>
          <a:p>
            <a:pPr lvl="1"/>
            <a:r>
              <a:rPr lang="en-US" sz="3000" dirty="0">
                <a:solidFill>
                  <a:srgbClr val="FF0000"/>
                </a:solidFill>
              </a:rPr>
              <a:t>ALL absences must be made up at the END of the semester.</a:t>
            </a:r>
          </a:p>
          <a:p>
            <a:pPr lvl="1"/>
            <a:r>
              <a:rPr lang="en-US" sz="3000" dirty="0"/>
              <a:t>Absences due to sickness or death in the family are excused but must be made up.</a:t>
            </a:r>
          </a:p>
          <a:p>
            <a:pPr lvl="1"/>
            <a:r>
              <a:rPr lang="en-US" sz="3000" dirty="0"/>
              <a:t>In the event of absences, interns/candidates must inform the cooperating teacher, the university or school-based supervisor, and the Director of OFE.</a:t>
            </a:r>
          </a:p>
          <a:p>
            <a:pPr lvl="1"/>
            <a:r>
              <a:rPr lang="en-US" sz="3000" dirty="0"/>
              <a:t>More than 3 absences will result in the grade of unsatisfactory, and interns/candidates will repeat Internship or Practicum the next semester. </a:t>
            </a:r>
            <a:r>
              <a:rPr lang="en-US" sz="3000" b="1" dirty="0">
                <a:solidFill>
                  <a:srgbClr val="FF0000"/>
                </a:solidFill>
              </a:rPr>
              <a:t>THIS will delay graduation</a:t>
            </a:r>
            <a:r>
              <a:rPr lang="en-US" sz="3000" dirty="0">
                <a:solidFill>
                  <a:srgbClr val="FF0000"/>
                </a:solidFill>
              </a:rPr>
              <a:t>.</a:t>
            </a:r>
          </a:p>
          <a:p>
            <a:pPr marL="457200" lvl="1" indent="0" algn="ctr">
              <a:buNone/>
            </a:pPr>
            <a:r>
              <a:rPr lang="en-US" sz="3200" b="1" dirty="0">
                <a:solidFill>
                  <a:srgbClr val="FF0000"/>
                </a:solidFill>
              </a:rPr>
              <a:t>NOTE: This is a policy change</a:t>
            </a:r>
          </a:p>
          <a:p>
            <a:pPr marL="457200" lvl="1" indent="0" algn="ctr">
              <a:buNone/>
            </a:pPr>
            <a:endParaRPr lang="en-US" sz="3000" dirty="0">
              <a:solidFill>
                <a:srgbClr val="FF0000"/>
              </a:solidFill>
            </a:endParaRPr>
          </a:p>
          <a:p>
            <a:pPr lvl="1"/>
            <a:endParaRPr lang="en-US" sz="1300" dirty="0"/>
          </a:p>
          <a:p>
            <a:endParaRPr lang="en-US" dirty="0"/>
          </a:p>
          <a:p>
            <a:pPr marL="0" indent="0">
              <a:buNone/>
            </a:pPr>
            <a:endParaRPr lang="en-US" dirty="0"/>
          </a:p>
        </p:txBody>
      </p:sp>
    </p:spTree>
    <p:extLst>
      <p:ext uri="{BB962C8B-B14F-4D97-AF65-F5344CB8AC3E}">
        <p14:creationId xmlns:p14="http://schemas.microsoft.com/office/powerpoint/2010/main" val="4205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9B51D-0743-4D00-AC07-2268F46579E7}"/>
              </a:ext>
            </a:extLst>
          </p:cNvPr>
          <p:cNvSpPr>
            <a:spLocks noGrp="1"/>
          </p:cNvSpPr>
          <p:nvPr>
            <p:ph type="title"/>
          </p:nvPr>
        </p:nvSpPr>
        <p:spPr>
          <a:xfrm>
            <a:off x="677334" y="609600"/>
            <a:ext cx="8596668" cy="978877"/>
          </a:xfrm>
        </p:spPr>
        <p:txBody>
          <a:bodyPr/>
          <a:lstStyle/>
          <a:p>
            <a:r>
              <a:rPr lang="en-US" sz="4400" b="1" dirty="0">
                <a:solidFill>
                  <a:srgbClr val="0F6FC6"/>
                </a:solidFill>
              </a:rPr>
              <a:t>Basics</a:t>
            </a:r>
            <a:endParaRPr lang="en-US" dirty="0"/>
          </a:p>
        </p:txBody>
      </p:sp>
      <p:sp>
        <p:nvSpPr>
          <p:cNvPr id="3" name="Content Placeholder 2">
            <a:extLst>
              <a:ext uri="{FF2B5EF4-FFF2-40B4-BE49-F238E27FC236}">
                <a16:creationId xmlns:a16="http://schemas.microsoft.com/office/drawing/2014/main" id="{3788AF8A-A1CA-41C2-AFC1-7EF51A28A9FD}"/>
              </a:ext>
            </a:extLst>
          </p:cNvPr>
          <p:cNvSpPr>
            <a:spLocks noGrp="1"/>
          </p:cNvSpPr>
          <p:nvPr>
            <p:ph idx="1"/>
          </p:nvPr>
        </p:nvSpPr>
        <p:spPr>
          <a:xfrm>
            <a:off x="677334" y="1963615"/>
            <a:ext cx="8596668" cy="4347377"/>
          </a:xfrm>
        </p:spPr>
        <p:txBody>
          <a:bodyPr/>
          <a:lstStyle/>
          <a:p>
            <a:pPr lvl="0">
              <a:buClr>
                <a:srgbClr val="0F6FC6"/>
              </a:buClr>
            </a:pPr>
            <a:r>
              <a:rPr lang="en-US" sz="3600" b="1" dirty="0">
                <a:solidFill>
                  <a:srgbClr val="009DD9">
                    <a:lumMod val="75000"/>
                  </a:srgbClr>
                </a:solidFill>
              </a:rPr>
              <a:t>Active engagement</a:t>
            </a:r>
            <a:r>
              <a:rPr lang="en-US" sz="3200" b="1" dirty="0">
                <a:solidFill>
                  <a:srgbClr val="009DD9">
                    <a:lumMod val="75000"/>
                  </a:srgbClr>
                </a:solidFill>
              </a:rPr>
              <a:t> </a:t>
            </a:r>
            <a:r>
              <a:rPr lang="en-US" sz="2800" dirty="0">
                <a:solidFill>
                  <a:prstClr val="black">
                    <a:lumMod val="75000"/>
                    <a:lumOff val="25000"/>
                  </a:prstClr>
                </a:solidFill>
              </a:rPr>
              <a:t>means offering assistance to the cooperating teacher and the school community as applicable. Intern/candidates should not merely observe.</a:t>
            </a:r>
          </a:p>
          <a:p>
            <a:pPr lvl="0">
              <a:buClr>
                <a:srgbClr val="0F6FC6"/>
              </a:buClr>
            </a:pPr>
            <a:endParaRPr lang="en-US" sz="1200" dirty="0">
              <a:solidFill>
                <a:prstClr val="black">
                  <a:lumMod val="75000"/>
                  <a:lumOff val="25000"/>
                </a:prstClr>
              </a:solidFill>
            </a:endParaRPr>
          </a:p>
          <a:p>
            <a:pPr lvl="0">
              <a:buClr>
                <a:srgbClr val="0F6FC6"/>
              </a:buClr>
            </a:pPr>
            <a:r>
              <a:rPr lang="en-US" sz="3600" b="1" dirty="0">
                <a:solidFill>
                  <a:srgbClr val="009DD9">
                    <a:lumMod val="75000"/>
                  </a:srgbClr>
                </a:solidFill>
              </a:rPr>
              <a:t>Cellphone/iPad/computer use</a:t>
            </a:r>
            <a:r>
              <a:rPr lang="en-US" sz="3200" b="1" dirty="0">
                <a:solidFill>
                  <a:srgbClr val="009DD9">
                    <a:lumMod val="75000"/>
                  </a:srgbClr>
                </a:solidFill>
              </a:rPr>
              <a:t> </a:t>
            </a:r>
            <a:r>
              <a:rPr lang="en-US" sz="2800" dirty="0">
                <a:solidFill>
                  <a:prstClr val="black">
                    <a:lumMod val="75000"/>
                    <a:lumOff val="25000"/>
                  </a:prstClr>
                </a:solidFill>
              </a:rPr>
              <a:t>in the school site is highly discouraged unless directly related to student learning.</a:t>
            </a:r>
          </a:p>
          <a:p>
            <a:endParaRPr lang="en-US" dirty="0"/>
          </a:p>
        </p:txBody>
      </p:sp>
    </p:spTree>
    <p:extLst>
      <p:ext uri="{BB962C8B-B14F-4D97-AF65-F5344CB8AC3E}">
        <p14:creationId xmlns:p14="http://schemas.microsoft.com/office/powerpoint/2010/main" val="185785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6AE73-EA26-46B0-94C0-98B38BCFDCC0}"/>
              </a:ext>
            </a:extLst>
          </p:cNvPr>
          <p:cNvSpPr>
            <a:spLocks noGrp="1"/>
          </p:cNvSpPr>
          <p:nvPr>
            <p:ph type="title"/>
          </p:nvPr>
        </p:nvSpPr>
        <p:spPr>
          <a:xfrm>
            <a:off x="328246" y="171602"/>
            <a:ext cx="8887883" cy="1124345"/>
          </a:xfrm>
        </p:spPr>
        <p:txBody>
          <a:bodyPr>
            <a:normAutofit/>
          </a:bodyPr>
          <a:lstStyle/>
          <a:p>
            <a:r>
              <a:rPr lang="en-US" sz="4400" b="1" dirty="0"/>
              <a:t>Legal Issues</a:t>
            </a:r>
          </a:p>
        </p:txBody>
      </p:sp>
      <p:sp>
        <p:nvSpPr>
          <p:cNvPr id="3" name="Content Placeholder 2">
            <a:extLst>
              <a:ext uri="{FF2B5EF4-FFF2-40B4-BE49-F238E27FC236}">
                <a16:creationId xmlns:a16="http://schemas.microsoft.com/office/drawing/2014/main" id="{16ADB01A-45F4-4C85-9393-5A237E0CED02}"/>
              </a:ext>
            </a:extLst>
          </p:cNvPr>
          <p:cNvSpPr>
            <a:spLocks noGrp="1"/>
          </p:cNvSpPr>
          <p:nvPr>
            <p:ph idx="1"/>
          </p:nvPr>
        </p:nvSpPr>
        <p:spPr>
          <a:xfrm>
            <a:off x="328246" y="1113693"/>
            <a:ext cx="9630508" cy="5870476"/>
          </a:xfrm>
        </p:spPr>
        <p:txBody>
          <a:bodyPr/>
          <a:lstStyle/>
          <a:p>
            <a:r>
              <a:rPr lang="en-US" sz="3200" dirty="0"/>
              <a:t>Confidentiality</a:t>
            </a:r>
          </a:p>
          <a:p>
            <a:pPr lvl="1"/>
            <a:r>
              <a:rPr lang="en-US" sz="2000" dirty="0"/>
              <a:t>All education records are protected by the Family Educational Rights and Privacy Act (FERPA). Under NO circumstances may any information be released to or discussed with any unauthorized person. Violation of FERPA is covered by the Georgia Code of Ethics Standard 7.</a:t>
            </a:r>
          </a:p>
          <a:p>
            <a:endParaRPr lang="en-US" sz="800" dirty="0"/>
          </a:p>
          <a:p>
            <a:r>
              <a:rPr lang="en-US" sz="3200" dirty="0"/>
              <a:t>Corporal Punishment</a:t>
            </a:r>
          </a:p>
          <a:p>
            <a:pPr lvl="1"/>
            <a:r>
              <a:rPr lang="en-US" sz="2000" dirty="0"/>
              <a:t>Most districts have policies against corporal punishment. With or without policies in place, interns and candidates should NEVER participate in corporal punishment in any form.</a:t>
            </a:r>
          </a:p>
          <a:p>
            <a:pPr lvl="1"/>
            <a:endParaRPr lang="en-US" sz="800" dirty="0"/>
          </a:p>
          <a:p>
            <a:r>
              <a:rPr lang="en-US" sz="3200" dirty="0"/>
              <a:t>Dispensing Medication</a:t>
            </a:r>
          </a:p>
          <a:p>
            <a:pPr lvl="1"/>
            <a:r>
              <a:rPr lang="en-US" sz="2000" dirty="0"/>
              <a:t>While certified teachers may dispense necessary medications, immunity does NOT extend to UWG candidates participating in field experiences.</a:t>
            </a:r>
          </a:p>
        </p:txBody>
      </p:sp>
    </p:spTree>
    <p:extLst>
      <p:ext uri="{BB962C8B-B14F-4D97-AF65-F5344CB8AC3E}">
        <p14:creationId xmlns:p14="http://schemas.microsoft.com/office/powerpoint/2010/main" val="1200125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40FF3-95EA-41AF-A62D-82485B1D8E5B}"/>
              </a:ext>
            </a:extLst>
          </p:cNvPr>
          <p:cNvSpPr>
            <a:spLocks noGrp="1"/>
          </p:cNvSpPr>
          <p:nvPr>
            <p:ph type="title"/>
          </p:nvPr>
        </p:nvSpPr>
        <p:spPr>
          <a:xfrm>
            <a:off x="584737" y="336374"/>
            <a:ext cx="8596668" cy="766194"/>
          </a:xfrm>
        </p:spPr>
        <p:txBody>
          <a:bodyPr>
            <a:normAutofit/>
          </a:bodyPr>
          <a:lstStyle/>
          <a:p>
            <a:r>
              <a:rPr lang="en-US" sz="4000" b="1" dirty="0"/>
              <a:t>Social Media</a:t>
            </a:r>
          </a:p>
        </p:txBody>
      </p:sp>
      <p:sp>
        <p:nvSpPr>
          <p:cNvPr id="3" name="Content Placeholder 2">
            <a:extLst>
              <a:ext uri="{FF2B5EF4-FFF2-40B4-BE49-F238E27FC236}">
                <a16:creationId xmlns:a16="http://schemas.microsoft.com/office/drawing/2014/main" id="{72B7CBF5-51ED-4287-9160-627DBBDDB28D}"/>
              </a:ext>
            </a:extLst>
          </p:cNvPr>
          <p:cNvSpPr>
            <a:spLocks noGrp="1"/>
          </p:cNvSpPr>
          <p:nvPr>
            <p:ph idx="1"/>
          </p:nvPr>
        </p:nvSpPr>
        <p:spPr>
          <a:xfrm>
            <a:off x="677334" y="1420871"/>
            <a:ext cx="8596668" cy="5232409"/>
          </a:xfrm>
        </p:spPr>
        <p:txBody>
          <a:bodyPr>
            <a:normAutofit/>
          </a:bodyPr>
          <a:lstStyle/>
          <a:p>
            <a:r>
              <a:rPr lang="en-US" sz="2800" dirty="0"/>
              <a:t>Facebook, Instagram, Twitter, etc. can be dangerous to interns/candidates and certified educators.</a:t>
            </a:r>
          </a:p>
          <a:p>
            <a:endParaRPr lang="en-US" sz="1050" dirty="0"/>
          </a:p>
          <a:p>
            <a:r>
              <a:rPr lang="en-US" sz="2800" dirty="0"/>
              <a:t>Review your photos and posts. Hide those that are not flattering to you as a professional.</a:t>
            </a:r>
          </a:p>
          <a:p>
            <a:endParaRPr lang="en-US" sz="1050" dirty="0"/>
          </a:p>
          <a:p>
            <a:r>
              <a:rPr lang="en-US" sz="2800" dirty="0"/>
              <a:t>Social media provides students and their parents a view into your private life.</a:t>
            </a:r>
          </a:p>
          <a:p>
            <a:endParaRPr lang="en-US" sz="1050" dirty="0"/>
          </a:p>
          <a:p>
            <a:r>
              <a:rPr lang="en-US" sz="2800" dirty="0"/>
              <a:t>Ask yourself “would I want my child’s teacher to say this or portray themselves in this way?”</a:t>
            </a:r>
          </a:p>
        </p:txBody>
      </p:sp>
    </p:spTree>
    <p:extLst>
      <p:ext uri="{BB962C8B-B14F-4D97-AF65-F5344CB8AC3E}">
        <p14:creationId xmlns:p14="http://schemas.microsoft.com/office/powerpoint/2010/main" val="1320981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2F832-A50D-4737-80D4-4A4E06D51147}"/>
              </a:ext>
            </a:extLst>
          </p:cNvPr>
          <p:cNvSpPr>
            <a:spLocks noGrp="1"/>
          </p:cNvSpPr>
          <p:nvPr>
            <p:ph type="title"/>
          </p:nvPr>
        </p:nvSpPr>
        <p:spPr>
          <a:xfrm>
            <a:off x="386862" y="253121"/>
            <a:ext cx="8887140" cy="782972"/>
          </a:xfrm>
        </p:spPr>
        <p:txBody>
          <a:bodyPr>
            <a:normAutofit/>
          </a:bodyPr>
          <a:lstStyle/>
          <a:p>
            <a:r>
              <a:rPr lang="en-US" sz="4000" b="1" dirty="0"/>
              <a:t>Internship Grades</a:t>
            </a:r>
          </a:p>
        </p:txBody>
      </p:sp>
      <p:sp>
        <p:nvSpPr>
          <p:cNvPr id="3" name="Content Placeholder 2">
            <a:extLst>
              <a:ext uri="{FF2B5EF4-FFF2-40B4-BE49-F238E27FC236}">
                <a16:creationId xmlns:a16="http://schemas.microsoft.com/office/drawing/2014/main" id="{5BA474CD-F155-411E-A566-D89BB3EE0E5C}"/>
              </a:ext>
            </a:extLst>
          </p:cNvPr>
          <p:cNvSpPr>
            <a:spLocks noGrp="1"/>
          </p:cNvSpPr>
          <p:nvPr>
            <p:ph idx="1"/>
          </p:nvPr>
        </p:nvSpPr>
        <p:spPr>
          <a:xfrm>
            <a:off x="386863" y="1036093"/>
            <a:ext cx="9759460" cy="5933276"/>
          </a:xfrm>
        </p:spPr>
        <p:txBody>
          <a:bodyPr>
            <a:normAutofit/>
          </a:bodyPr>
          <a:lstStyle/>
          <a:p>
            <a:r>
              <a:rPr lang="en-US" sz="3600" dirty="0"/>
              <a:t>Internship/Practicum performance evaluation </a:t>
            </a:r>
            <a:r>
              <a:rPr lang="en-US" sz="2400" dirty="0"/>
              <a:t>results in a grade of satisfactory or unsatisfactory and is the result of all observations, discussions, journaling, and conferencing between the intern/candidate, the cooperating teacher, and the university or school-based supervisor.</a:t>
            </a:r>
          </a:p>
          <a:p>
            <a:endParaRPr lang="en-US" sz="1600" dirty="0"/>
          </a:p>
          <a:p>
            <a:r>
              <a:rPr lang="en-US" sz="3600" dirty="0"/>
              <a:t>Assignments in CourseDen </a:t>
            </a:r>
            <a:r>
              <a:rPr lang="en-US" sz="2400" dirty="0"/>
              <a:t>will help you capture the elements of field experiences and internship that expand your skills and knowledge.</a:t>
            </a:r>
          </a:p>
          <a:p>
            <a:endParaRPr lang="en-US" sz="1600" dirty="0"/>
          </a:p>
          <a:p>
            <a:r>
              <a:rPr lang="en-US" sz="3600" dirty="0"/>
              <a:t>Intern Keys/CAPS </a:t>
            </a:r>
            <a:r>
              <a:rPr lang="en-US" sz="2400" dirty="0"/>
              <a:t>is the observation/evaluation instrument. </a:t>
            </a:r>
            <a:r>
              <a:rPr lang="en-US" sz="2400" b="1" dirty="0">
                <a:solidFill>
                  <a:schemeClr val="accent1">
                    <a:lumMod val="75000"/>
                  </a:schemeClr>
                </a:solidFill>
              </a:rPr>
              <a:t>Become familiar with it! </a:t>
            </a:r>
            <a:endParaRPr lang="en-US" sz="2800" dirty="0">
              <a:solidFill>
                <a:schemeClr val="accent1">
                  <a:lumMod val="75000"/>
                </a:schemeClr>
              </a:solidFill>
            </a:endParaRPr>
          </a:p>
        </p:txBody>
      </p:sp>
    </p:spTree>
    <p:extLst>
      <p:ext uri="{BB962C8B-B14F-4D97-AF65-F5344CB8AC3E}">
        <p14:creationId xmlns:p14="http://schemas.microsoft.com/office/powerpoint/2010/main" val="2270307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2AA66-2A0D-4582-A0B8-A9D18B1FAFA2}"/>
              </a:ext>
            </a:extLst>
          </p:cNvPr>
          <p:cNvSpPr>
            <a:spLocks noGrp="1"/>
          </p:cNvSpPr>
          <p:nvPr>
            <p:ph type="title"/>
          </p:nvPr>
        </p:nvSpPr>
        <p:spPr>
          <a:xfrm>
            <a:off x="417274" y="108544"/>
            <a:ext cx="8596668" cy="850084"/>
          </a:xfrm>
        </p:spPr>
        <p:txBody>
          <a:bodyPr>
            <a:normAutofit/>
          </a:bodyPr>
          <a:lstStyle/>
          <a:p>
            <a:r>
              <a:rPr lang="en-US" sz="4800" b="1" dirty="0"/>
              <a:t>Host Schools and Districts</a:t>
            </a:r>
          </a:p>
        </p:txBody>
      </p:sp>
      <p:sp>
        <p:nvSpPr>
          <p:cNvPr id="3" name="Content Placeholder 2">
            <a:extLst>
              <a:ext uri="{FF2B5EF4-FFF2-40B4-BE49-F238E27FC236}">
                <a16:creationId xmlns:a16="http://schemas.microsoft.com/office/drawing/2014/main" id="{436DAD8B-8500-4E01-9512-3EBFBFC76B9D}"/>
              </a:ext>
            </a:extLst>
          </p:cNvPr>
          <p:cNvSpPr>
            <a:spLocks noGrp="1"/>
          </p:cNvSpPr>
          <p:nvPr>
            <p:ph idx="1"/>
          </p:nvPr>
        </p:nvSpPr>
        <p:spPr>
          <a:xfrm>
            <a:off x="417274" y="1014047"/>
            <a:ext cx="9989781" cy="5735410"/>
          </a:xfrm>
        </p:spPr>
        <p:txBody>
          <a:bodyPr>
            <a:normAutofit fontScale="92500" lnSpcReduction="20000"/>
          </a:bodyPr>
          <a:lstStyle/>
          <a:p>
            <a:r>
              <a:rPr lang="en-US" sz="3400" dirty="0"/>
              <a:t>UWG interns and candidates are guests in schools and districts.</a:t>
            </a:r>
          </a:p>
          <a:p>
            <a:endParaRPr lang="en-US" sz="1000" dirty="0"/>
          </a:p>
          <a:p>
            <a:r>
              <a:rPr lang="en-US" sz="3400" dirty="0"/>
              <a:t>In the event an intern/candidate encounters difficulties in the placement, the student should immediately notify the university supervisor or the school-based supervisor. </a:t>
            </a:r>
          </a:p>
          <a:p>
            <a:endParaRPr lang="en-US" sz="1000" dirty="0"/>
          </a:p>
          <a:p>
            <a:r>
              <a:rPr lang="en-US" sz="3400" dirty="0"/>
              <a:t>If necessary, the university or school-based supervisor will contact the Director of Field Experiences. </a:t>
            </a:r>
          </a:p>
          <a:p>
            <a:endParaRPr lang="en-US" sz="1100" dirty="0"/>
          </a:p>
          <a:p>
            <a:r>
              <a:rPr lang="en-US" sz="3400" dirty="0"/>
              <a:t>If interns/candidates are not comfortable notifying these individuals, they may directly contact the Director of the Office of Field Experiences.</a:t>
            </a:r>
          </a:p>
          <a:p>
            <a:endParaRPr lang="en-US" sz="1000" dirty="0"/>
          </a:p>
        </p:txBody>
      </p:sp>
    </p:spTree>
    <p:extLst>
      <p:ext uri="{BB962C8B-B14F-4D97-AF65-F5344CB8AC3E}">
        <p14:creationId xmlns:p14="http://schemas.microsoft.com/office/powerpoint/2010/main" val="2897178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70366-EF01-403C-B067-0580B0669ACF}"/>
              </a:ext>
            </a:extLst>
          </p:cNvPr>
          <p:cNvSpPr>
            <a:spLocks noGrp="1"/>
          </p:cNvSpPr>
          <p:nvPr>
            <p:ph type="title"/>
          </p:nvPr>
        </p:nvSpPr>
        <p:spPr>
          <a:xfrm>
            <a:off x="677333" y="574429"/>
            <a:ext cx="8596668" cy="961293"/>
          </a:xfrm>
        </p:spPr>
        <p:txBody>
          <a:bodyPr>
            <a:normAutofit/>
          </a:bodyPr>
          <a:lstStyle/>
          <a:p>
            <a:r>
              <a:rPr lang="en-US" sz="4000" b="1" dirty="0"/>
              <a:t>Ethical or Instructional Issues</a:t>
            </a:r>
          </a:p>
        </p:txBody>
      </p:sp>
      <p:sp>
        <p:nvSpPr>
          <p:cNvPr id="3" name="Content Placeholder 2">
            <a:extLst>
              <a:ext uri="{FF2B5EF4-FFF2-40B4-BE49-F238E27FC236}">
                <a16:creationId xmlns:a16="http://schemas.microsoft.com/office/drawing/2014/main" id="{1B014845-ACA2-4EF3-AE9E-8CD5B7ECAE38}"/>
              </a:ext>
            </a:extLst>
          </p:cNvPr>
          <p:cNvSpPr>
            <a:spLocks noGrp="1"/>
          </p:cNvSpPr>
          <p:nvPr>
            <p:ph idx="1"/>
          </p:nvPr>
        </p:nvSpPr>
        <p:spPr>
          <a:xfrm>
            <a:off x="677333" y="1647095"/>
            <a:ext cx="9263835" cy="4794737"/>
          </a:xfrm>
        </p:spPr>
        <p:txBody>
          <a:bodyPr>
            <a:normAutofit lnSpcReduction="10000"/>
          </a:bodyPr>
          <a:lstStyle/>
          <a:p>
            <a:pPr lvl="0">
              <a:buClr>
                <a:srgbClr val="0F6FC6"/>
              </a:buClr>
            </a:pPr>
            <a:r>
              <a:rPr lang="en-US" sz="2800" dirty="0">
                <a:solidFill>
                  <a:prstClr val="black">
                    <a:lumMod val="75000"/>
                    <a:lumOff val="25000"/>
                  </a:prstClr>
                </a:solidFill>
              </a:rPr>
              <a:t>If the cooperating teacher or university/school-based supervisor identifies significant intern/candidate professionalism or performance issues, the university or school-based supervisor will contact the Director of Field Experiences to schedule a conference with the intern/candidate.</a:t>
            </a:r>
          </a:p>
          <a:p>
            <a:pPr marL="0" lvl="0" indent="0">
              <a:buClr>
                <a:srgbClr val="0F6FC6"/>
              </a:buClr>
              <a:buNone/>
            </a:pPr>
            <a:endParaRPr lang="en-US" sz="800" dirty="0">
              <a:solidFill>
                <a:prstClr val="black">
                  <a:lumMod val="75000"/>
                  <a:lumOff val="25000"/>
                </a:prstClr>
              </a:solidFill>
            </a:endParaRPr>
          </a:p>
          <a:p>
            <a:pPr lvl="0">
              <a:buClr>
                <a:srgbClr val="0F6FC6"/>
              </a:buClr>
            </a:pPr>
            <a:r>
              <a:rPr lang="en-US" sz="2800" dirty="0">
                <a:solidFill>
                  <a:prstClr val="black">
                    <a:lumMod val="75000"/>
                    <a:lumOff val="25000"/>
                  </a:prstClr>
                </a:solidFill>
              </a:rPr>
              <a:t>In most cases, conferences will result in the development of a Professional Growth Plan which will become a part of the intern’s/candidate’s academic record which is maintained in the College of Education.</a:t>
            </a:r>
          </a:p>
          <a:p>
            <a:endParaRPr lang="en-US" dirty="0"/>
          </a:p>
        </p:txBody>
      </p:sp>
    </p:spTree>
    <p:extLst>
      <p:ext uri="{BB962C8B-B14F-4D97-AF65-F5344CB8AC3E}">
        <p14:creationId xmlns:p14="http://schemas.microsoft.com/office/powerpoint/2010/main" val="3189205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48093-2443-4434-954F-12487DFFB775}"/>
              </a:ext>
            </a:extLst>
          </p:cNvPr>
          <p:cNvSpPr>
            <a:spLocks noGrp="1"/>
          </p:cNvSpPr>
          <p:nvPr>
            <p:ph type="title"/>
          </p:nvPr>
        </p:nvSpPr>
        <p:spPr>
          <a:xfrm>
            <a:off x="642610" y="178523"/>
            <a:ext cx="8596668" cy="824917"/>
          </a:xfrm>
        </p:spPr>
        <p:txBody>
          <a:bodyPr>
            <a:normAutofit/>
          </a:bodyPr>
          <a:lstStyle/>
          <a:p>
            <a:r>
              <a:rPr lang="en-US" sz="4400" b="1" dirty="0"/>
              <a:t>Professional Growth Plans</a:t>
            </a:r>
          </a:p>
        </p:txBody>
      </p:sp>
      <p:sp>
        <p:nvSpPr>
          <p:cNvPr id="3" name="Content Placeholder 2">
            <a:extLst>
              <a:ext uri="{FF2B5EF4-FFF2-40B4-BE49-F238E27FC236}">
                <a16:creationId xmlns:a16="http://schemas.microsoft.com/office/drawing/2014/main" id="{01AC84D2-A0E8-4CB1-9FFF-973F7CF196B0}"/>
              </a:ext>
            </a:extLst>
          </p:cNvPr>
          <p:cNvSpPr>
            <a:spLocks noGrp="1"/>
          </p:cNvSpPr>
          <p:nvPr>
            <p:ph idx="1"/>
          </p:nvPr>
        </p:nvSpPr>
        <p:spPr>
          <a:xfrm>
            <a:off x="559887" y="1131277"/>
            <a:ext cx="9985021" cy="5668625"/>
          </a:xfrm>
        </p:spPr>
        <p:txBody>
          <a:bodyPr>
            <a:normAutofit/>
          </a:bodyPr>
          <a:lstStyle/>
          <a:p>
            <a:r>
              <a:rPr lang="en-US" sz="2800" dirty="0"/>
              <a:t>Support the ongoing development of the intern/   candidate, move the candidate toward successful completion of the program, and ensure the       certification and employability of the intern/candidate</a:t>
            </a:r>
          </a:p>
          <a:p>
            <a:endParaRPr lang="en-US" sz="900" dirty="0"/>
          </a:p>
          <a:p>
            <a:r>
              <a:rPr lang="en-US" sz="2800" dirty="0"/>
              <a:t>Must include the concerns to be addressed, the remediation strategies, and the behavioral expectations for improvement</a:t>
            </a:r>
          </a:p>
          <a:p>
            <a:pPr marL="0" indent="0">
              <a:buNone/>
            </a:pPr>
            <a:endParaRPr lang="en-US" sz="1000" dirty="0"/>
          </a:p>
          <a:p>
            <a:r>
              <a:rPr lang="en-US" sz="2800" dirty="0"/>
              <a:t>Must be signed by all parties present at the conference</a:t>
            </a:r>
          </a:p>
          <a:p>
            <a:endParaRPr lang="en-US" sz="1000" dirty="0"/>
          </a:p>
          <a:p>
            <a:r>
              <a:rPr lang="en-US" sz="2800" dirty="0"/>
              <a:t>Are provided to all attendees and a hard copy will be retained in the Office of Field Experiences.</a:t>
            </a:r>
          </a:p>
          <a:p>
            <a:endParaRPr lang="en-US" sz="1000" dirty="0"/>
          </a:p>
        </p:txBody>
      </p:sp>
    </p:spTree>
    <p:extLst>
      <p:ext uri="{BB962C8B-B14F-4D97-AF65-F5344CB8AC3E}">
        <p14:creationId xmlns:p14="http://schemas.microsoft.com/office/powerpoint/2010/main" val="2364240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4FA3E-9B5C-4F9E-83E7-52747F948887}"/>
              </a:ext>
            </a:extLst>
          </p:cNvPr>
          <p:cNvSpPr>
            <a:spLocks noGrp="1"/>
          </p:cNvSpPr>
          <p:nvPr>
            <p:ph type="title"/>
          </p:nvPr>
        </p:nvSpPr>
        <p:spPr>
          <a:xfrm>
            <a:off x="624580" y="304800"/>
            <a:ext cx="8596668" cy="773723"/>
          </a:xfrm>
        </p:spPr>
        <p:txBody>
          <a:bodyPr>
            <a:normAutofit/>
          </a:bodyPr>
          <a:lstStyle/>
          <a:p>
            <a:r>
              <a:rPr lang="en-US" sz="4000" b="1" dirty="0"/>
              <a:t>IMPORTANT</a:t>
            </a:r>
          </a:p>
        </p:txBody>
      </p:sp>
      <p:sp>
        <p:nvSpPr>
          <p:cNvPr id="3" name="Content Placeholder 2">
            <a:extLst>
              <a:ext uri="{FF2B5EF4-FFF2-40B4-BE49-F238E27FC236}">
                <a16:creationId xmlns:a16="http://schemas.microsoft.com/office/drawing/2014/main" id="{FC1C419B-D2B3-4C08-A815-8F746CBBB45F}"/>
              </a:ext>
            </a:extLst>
          </p:cNvPr>
          <p:cNvSpPr>
            <a:spLocks noGrp="1"/>
          </p:cNvSpPr>
          <p:nvPr>
            <p:ph idx="1"/>
          </p:nvPr>
        </p:nvSpPr>
        <p:spPr>
          <a:xfrm>
            <a:off x="677334" y="1178169"/>
            <a:ext cx="8596668" cy="5503985"/>
          </a:xfrm>
        </p:spPr>
        <p:txBody>
          <a:bodyPr>
            <a:normAutofit/>
          </a:bodyPr>
          <a:lstStyle/>
          <a:p>
            <a:pPr marL="0" lvl="0" indent="0">
              <a:buClr>
                <a:srgbClr val="0F6FC6"/>
              </a:buClr>
              <a:buNone/>
            </a:pPr>
            <a:r>
              <a:rPr lang="en-US" sz="2800" b="1" dirty="0">
                <a:solidFill>
                  <a:srgbClr val="0070C0"/>
                </a:solidFill>
              </a:rPr>
              <a:t>NOTE: If school administration requests removal of an intern, a PGP will be developed. If a different placement is approved and the administration of the second school requests removal of the intern, internship will be immediately discontinued. All courses associated with Internship will be assigned a grade of “Unsatisfactory” or “F.”</a:t>
            </a:r>
          </a:p>
          <a:p>
            <a:pPr marL="0" lvl="0" indent="0">
              <a:buClr>
                <a:srgbClr val="0F6FC6"/>
              </a:buClr>
              <a:buNone/>
            </a:pPr>
            <a:endParaRPr lang="en-US" sz="2000" b="1" dirty="0">
              <a:solidFill>
                <a:srgbClr val="0070C0"/>
              </a:solidFill>
            </a:endParaRPr>
          </a:p>
          <a:p>
            <a:pPr marL="0" lvl="0" indent="0">
              <a:buClr>
                <a:srgbClr val="0F6FC6"/>
              </a:buClr>
              <a:buNone/>
            </a:pPr>
            <a:r>
              <a:rPr lang="en-US" sz="2800" b="1" dirty="0">
                <a:solidFill>
                  <a:srgbClr val="FF0000"/>
                </a:solidFill>
              </a:rPr>
              <a:t>OFE is under NO obligation to seek a second placement if an intern is removed from the original placement.</a:t>
            </a:r>
          </a:p>
          <a:p>
            <a:endParaRPr lang="en-US" dirty="0"/>
          </a:p>
        </p:txBody>
      </p:sp>
    </p:spTree>
    <p:extLst>
      <p:ext uri="{BB962C8B-B14F-4D97-AF65-F5344CB8AC3E}">
        <p14:creationId xmlns:p14="http://schemas.microsoft.com/office/powerpoint/2010/main" val="1930097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B52A3-D5C3-4DA2-B353-2D146EE1A1F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168CBA1-DAAF-41CD-8761-436770C8EC50}"/>
              </a:ext>
            </a:extLst>
          </p:cNvPr>
          <p:cNvSpPr>
            <a:spLocks noGrp="1"/>
          </p:cNvSpPr>
          <p:nvPr>
            <p:ph idx="1"/>
          </p:nvPr>
        </p:nvSpPr>
        <p:spPr>
          <a:xfrm>
            <a:off x="591814" y="1765939"/>
            <a:ext cx="8596668" cy="3880773"/>
          </a:xfrm>
        </p:spPr>
        <p:txBody>
          <a:bodyPr>
            <a:normAutofit/>
          </a:bodyPr>
          <a:lstStyle/>
          <a:p>
            <a:pPr marL="0" indent="0" algn="ctr">
              <a:buNone/>
            </a:pPr>
            <a:endParaRPr lang="en-US" sz="6600" b="1" dirty="0">
              <a:solidFill>
                <a:schemeClr val="accent1"/>
              </a:solidFill>
            </a:endParaRPr>
          </a:p>
          <a:p>
            <a:pPr marL="0" indent="0" algn="ctr">
              <a:buNone/>
            </a:pPr>
            <a:r>
              <a:rPr lang="en-US" sz="6600" b="1" dirty="0">
                <a:solidFill>
                  <a:schemeClr val="accent1"/>
                </a:solidFill>
              </a:rPr>
              <a:t>Questions</a:t>
            </a:r>
          </a:p>
        </p:txBody>
      </p:sp>
    </p:spTree>
    <p:extLst>
      <p:ext uri="{BB962C8B-B14F-4D97-AF65-F5344CB8AC3E}">
        <p14:creationId xmlns:p14="http://schemas.microsoft.com/office/powerpoint/2010/main" val="225868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DD6A7-0E9F-4AAE-91B0-54899F8131AB}"/>
              </a:ext>
            </a:extLst>
          </p:cNvPr>
          <p:cNvSpPr>
            <a:spLocks noGrp="1"/>
          </p:cNvSpPr>
          <p:nvPr>
            <p:ph type="title"/>
          </p:nvPr>
        </p:nvSpPr>
        <p:spPr>
          <a:xfrm>
            <a:off x="677334" y="609600"/>
            <a:ext cx="8596668" cy="883640"/>
          </a:xfrm>
        </p:spPr>
        <p:txBody>
          <a:bodyPr>
            <a:normAutofit/>
          </a:bodyPr>
          <a:lstStyle/>
          <a:p>
            <a:r>
              <a:rPr lang="en-US" sz="4400" b="1" dirty="0"/>
              <a:t>Goals for Today</a:t>
            </a:r>
          </a:p>
        </p:txBody>
      </p:sp>
      <p:sp>
        <p:nvSpPr>
          <p:cNvPr id="3" name="Content Placeholder 2">
            <a:extLst>
              <a:ext uri="{FF2B5EF4-FFF2-40B4-BE49-F238E27FC236}">
                <a16:creationId xmlns:a16="http://schemas.microsoft.com/office/drawing/2014/main" id="{DFD79D54-903D-4F52-AEB5-E27DD3CF0C5D}"/>
              </a:ext>
            </a:extLst>
          </p:cNvPr>
          <p:cNvSpPr>
            <a:spLocks noGrp="1"/>
          </p:cNvSpPr>
          <p:nvPr>
            <p:ph idx="1"/>
          </p:nvPr>
        </p:nvSpPr>
        <p:spPr>
          <a:xfrm>
            <a:off x="677334" y="1872339"/>
            <a:ext cx="8596668" cy="4854632"/>
          </a:xfrm>
        </p:spPr>
        <p:txBody>
          <a:bodyPr>
            <a:normAutofit/>
          </a:bodyPr>
          <a:lstStyle/>
          <a:p>
            <a:r>
              <a:rPr lang="en-US" sz="3200" dirty="0"/>
              <a:t>Provide the necessary logistical information to ensure your success in Internship</a:t>
            </a:r>
          </a:p>
          <a:p>
            <a:endParaRPr lang="en-US" sz="3200" dirty="0"/>
          </a:p>
          <a:p>
            <a:r>
              <a:rPr lang="en-US" sz="3200" dirty="0"/>
              <a:t>Clearly explain all responsibilities and expectations regarding field experiences</a:t>
            </a:r>
          </a:p>
          <a:p>
            <a:endParaRPr lang="en-US" sz="3200" dirty="0"/>
          </a:p>
          <a:p>
            <a:r>
              <a:rPr lang="en-US" sz="3200" dirty="0"/>
              <a:t>Celebrate your work and your accomplishments</a:t>
            </a:r>
          </a:p>
        </p:txBody>
      </p:sp>
    </p:spTree>
    <p:extLst>
      <p:ext uri="{BB962C8B-B14F-4D97-AF65-F5344CB8AC3E}">
        <p14:creationId xmlns:p14="http://schemas.microsoft.com/office/powerpoint/2010/main" val="1985519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FBB98-7604-4464-B1B1-6A2A5F8E0D66}"/>
              </a:ext>
            </a:extLst>
          </p:cNvPr>
          <p:cNvSpPr>
            <a:spLocks noGrp="1"/>
          </p:cNvSpPr>
          <p:nvPr>
            <p:ph type="title"/>
          </p:nvPr>
        </p:nvSpPr>
        <p:spPr>
          <a:xfrm>
            <a:off x="677334" y="951053"/>
            <a:ext cx="8596668" cy="1320800"/>
          </a:xfrm>
        </p:spPr>
        <p:txBody>
          <a:bodyPr>
            <a:normAutofit/>
          </a:bodyPr>
          <a:lstStyle/>
          <a:p>
            <a:pPr algn="ctr"/>
            <a:r>
              <a:rPr lang="en-US" sz="4800" b="1" dirty="0"/>
              <a:t>PAGE Presentations</a:t>
            </a:r>
          </a:p>
        </p:txBody>
      </p:sp>
      <p:sp>
        <p:nvSpPr>
          <p:cNvPr id="3" name="Content Placeholder 2">
            <a:extLst>
              <a:ext uri="{FF2B5EF4-FFF2-40B4-BE49-F238E27FC236}">
                <a16:creationId xmlns:a16="http://schemas.microsoft.com/office/drawing/2014/main" id="{89FF0C4C-38AB-486A-BCA9-225C4548D5AA}"/>
              </a:ext>
            </a:extLst>
          </p:cNvPr>
          <p:cNvSpPr>
            <a:spLocks noGrp="1"/>
          </p:cNvSpPr>
          <p:nvPr>
            <p:ph idx="1"/>
          </p:nvPr>
        </p:nvSpPr>
        <p:spPr>
          <a:xfrm>
            <a:off x="2182043" y="2271853"/>
            <a:ext cx="8596668" cy="3880773"/>
          </a:xfrm>
        </p:spPr>
        <p:txBody>
          <a:bodyPr/>
          <a:lstStyle/>
          <a:p>
            <a:r>
              <a:rPr lang="en-US" sz="3600" b="1" dirty="0">
                <a:solidFill>
                  <a:schemeClr val="accent3">
                    <a:lumMod val="75000"/>
                  </a:schemeClr>
                </a:solidFill>
              </a:rPr>
              <a:t>Diane Ray</a:t>
            </a:r>
          </a:p>
          <a:p>
            <a:pPr marL="0" indent="0">
              <a:buNone/>
            </a:pPr>
            <a:r>
              <a:rPr lang="en-US" sz="2400" b="1" dirty="0"/>
              <a:t>    </a:t>
            </a:r>
            <a:r>
              <a:rPr lang="en-US" sz="2800" b="1" dirty="0"/>
              <a:t>College Services</a:t>
            </a:r>
          </a:p>
          <a:p>
            <a:pPr marL="0" indent="0">
              <a:buNone/>
            </a:pPr>
            <a:endParaRPr lang="en-US" dirty="0"/>
          </a:p>
          <a:p>
            <a:r>
              <a:rPr lang="en-US" sz="3600" b="1" dirty="0">
                <a:solidFill>
                  <a:schemeClr val="accent3">
                    <a:lumMod val="75000"/>
                  </a:schemeClr>
                </a:solidFill>
              </a:rPr>
              <a:t>Matthew Pence</a:t>
            </a:r>
          </a:p>
          <a:p>
            <a:pPr marL="0" indent="0">
              <a:buNone/>
            </a:pPr>
            <a:r>
              <a:rPr lang="en-US" sz="3200" b="1" dirty="0">
                <a:solidFill>
                  <a:srgbClr val="0070C0"/>
                </a:solidFill>
              </a:rPr>
              <a:t>   </a:t>
            </a:r>
            <a:r>
              <a:rPr lang="en-US" sz="2800" b="1" dirty="0">
                <a:solidFill>
                  <a:schemeClr val="tx1"/>
                </a:solidFill>
              </a:rPr>
              <a:t>Assistant Legal Counsel</a:t>
            </a:r>
            <a:endParaRPr lang="en-US" sz="3200" b="1" dirty="0">
              <a:solidFill>
                <a:schemeClr val="tx1"/>
              </a:solidFill>
            </a:endParaRPr>
          </a:p>
        </p:txBody>
      </p:sp>
    </p:spTree>
    <p:extLst>
      <p:ext uri="{BB962C8B-B14F-4D97-AF65-F5344CB8AC3E}">
        <p14:creationId xmlns:p14="http://schemas.microsoft.com/office/powerpoint/2010/main" val="3304420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143DB-437C-4CF7-86D7-D7FD6757FAD4}"/>
              </a:ext>
            </a:extLst>
          </p:cNvPr>
          <p:cNvSpPr>
            <a:spLocks noGrp="1"/>
          </p:cNvSpPr>
          <p:nvPr>
            <p:ph type="title"/>
          </p:nvPr>
        </p:nvSpPr>
        <p:spPr>
          <a:xfrm>
            <a:off x="625248" y="372934"/>
            <a:ext cx="8596668" cy="1034944"/>
          </a:xfrm>
        </p:spPr>
        <p:txBody>
          <a:bodyPr>
            <a:normAutofit/>
          </a:bodyPr>
          <a:lstStyle/>
          <a:p>
            <a:r>
              <a:rPr lang="en-US" sz="5400" b="1" dirty="0"/>
              <a:t>Your Toolbox</a:t>
            </a:r>
          </a:p>
        </p:txBody>
      </p:sp>
      <p:sp>
        <p:nvSpPr>
          <p:cNvPr id="3" name="Content Placeholder 2">
            <a:extLst>
              <a:ext uri="{FF2B5EF4-FFF2-40B4-BE49-F238E27FC236}">
                <a16:creationId xmlns:a16="http://schemas.microsoft.com/office/drawing/2014/main" id="{B71A1700-672D-48C2-916A-34C32CDC65AC}"/>
              </a:ext>
            </a:extLst>
          </p:cNvPr>
          <p:cNvSpPr>
            <a:spLocks noGrp="1"/>
          </p:cNvSpPr>
          <p:nvPr>
            <p:ph idx="1"/>
          </p:nvPr>
        </p:nvSpPr>
        <p:spPr>
          <a:xfrm>
            <a:off x="689057" y="1407878"/>
            <a:ext cx="8906504" cy="5196980"/>
          </a:xfrm>
        </p:spPr>
        <p:txBody>
          <a:bodyPr>
            <a:normAutofit/>
          </a:bodyPr>
          <a:lstStyle/>
          <a:p>
            <a:r>
              <a:rPr lang="en-US" sz="2800" dirty="0"/>
              <a:t>Take every opportunity to learn from the teachers and leaders in your schools. </a:t>
            </a:r>
          </a:p>
          <a:p>
            <a:endParaRPr lang="en-US" sz="1000" dirty="0"/>
          </a:p>
          <a:p>
            <a:r>
              <a:rPr lang="en-US" sz="2800" dirty="0"/>
              <a:t>Collect ideas, strategies, and information to fill your toolbox.</a:t>
            </a:r>
          </a:p>
          <a:p>
            <a:endParaRPr lang="en-US" sz="1000" dirty="0"/>
          </a:p>
          <a:p>
            <a:r>
              <a:rPr lang="en-US" sz="2800" dirty="0"/>
              <a:t>The assignments you will find in </a:t>
            </a:r>
            <a:r>
              <a:rPr lang="en-US" sz="2800" dirty="0" err="1"/>
              <a:t>CourseDen</a:t>
            </a:r>
            <a:r>
              <a:rPr lang="en-US" sz="2800" dirty="0"/>
              <a:t> are designed to help you fill your toolbox.</a:t>
            </a:r>
          </a:p>
          <a:p>
            <a:endParaRPr lang="en-US" sz="1000" dirty="0"/>
          </a:p>
          <a:p>
            <a:r>
              <a:rPr lang="en-US" sz="2800" dirty="0"/>
              <a:t>Remember to maintain a separate electronic file because you won’t have access to CourseDen when the semester ends.</a:t>
            </a:r>
          </a:p>
        </p:txBody>
      </p:sp>
    </p:spTree>
    <p:extLst>
      <p:ext uri="{BB962C8B-B14F-4D97-AF65-F5344CB8AC3E}">
        <p14:creationId xmlns:p14="http://schemas.microsoft.com/office/powerpoint/2010/main" val="2589982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47C61-A7AB-4D0D-841E-361B67B440A3}"/>
              </a:ext>
            </a:extLst>
          </p:cNvPr>
          <p:cNvSpPr>
            <a:spLocks noGrp="1"/>
          </p:cNvSpPr>
          <p:nvPr>
            <p:ph type="title"/>
          </p:nvPr>
        </p:nvSpPr>
        <p:spPr>
          <a:xfrm>
            <a:off x="677334" y="297402"/>
            <a:ext cx="8596668" cy="896858"/>
          </a:xfrm>
        </p:spPr>
        <p:txBody>
          <a:bodyPr>
            <a:normAutofit/>
          </a:bodyPr>
          <a:lstStyle/>
          <a:p>
            <a:r>
              <a:rPr lang="en-US" sz="4400" b="1" dirty="0"/>
              <a:t>Team Effort</a:t>
            </a:r>
          </a:p>
        </p:txBody>
      </p:sp>
      <p:sp>
        <p:nvSpPr>
          <p:cNvPr id="3" name="Content Placeholder 2">
            <a:extLst>
              <a:ext uri="{FF2B5EF4-FFF2-40B4-BE49-F238E27FC236}">
                <a16:creationId xmlns:a16="http://schemas.microsoft.com/office/drawing/2014/main" id="{0456D6F1-52F2-495F-B274-0EFED5BE01E8}"/>
              </a:ext>
            </a:extLst>
          </p:cNvPr>
          <p:cNvSpPr>
            <a:spLocks noGrp="1"/>
          </p:cNvSpPr>
          <p:nvPr>
            <p:ph idx="1"/>
          </p:nvPr>
        </p:nvSpPr>
        <p:spPr>
          <a:xfrm>
            <a:off x="677334" y="1194261"/>
            <a:ext cx="8596668" cy="5366338"/>
          </a:xfrm>
        </p:spPr>
        <p:txBody>
          <a:bodyPr>
            <a:normAutofit/>
          </a:bodyPr>
          <a:lstStyle/>
          <a:p>
            <a:r>
              <a:rPr lang="en-US" sz="2800" dirty="0"/>
              <a:t>Please don’t hesitate to talk with your cooperating teacher, your university or school-based supervisor, or the OFE if you encounter any issues in the field.  </a:t>
            </a:r>
          </a:p>
          <a:p>
            <a:endParaRPr lang="en-US" sz="900" dirty="0"/>
          </a:p>
          <a:p>
            <a:r>
              <a:rPr lang="en-US" sz="2800" dirty="0"/>
              <a:t>We are your                                                </a:t>
            </a:r>
            <a:r>
              <a:rPr lang="en-US" sz="3600" b="1" dirty="0">
                <a:solidFill>
                  <a:schemeClr val="accent1"/>
                </a:solidFill>
              </a:rPr>
              <a:t>Field Experience Support Team</a:t>
            </a:r>
            <a:r>
              <a:rPr lang="en-US" sz="2800" dirty="0"/>
              <a:t>.</a:t>
            </a:r>
          </a:p>
          <a:p>
            <a:endParaRPr lang="en-US" sz="900" dirty="0"/>
          </a:p>
          <a:p>
            <a:r>
              <a:rPr lang="en-US" sz="2800" dirty="0"/>
              <a:t>We are all learning and growing.</a:t>
            </a:r>
          </a:p>
          <a:p>
            <a:endParaRPr lang="en-US" sz="900" dirty="0"/>
          </a:p>
          <a:p>
            <a:r>
              <a:rPr lang="en-US" sz="3600" b="1" dirty="0">
                <a:solidFill>
                  <a:schemeClr val="accent1"/>
                </a:solidFill>
              </a:rPr>
              <a:t>Our goal is for you to succeed!</a:t>
            </a:r>
          </a:p>
        </p:txBody>
      </p:sp>
    </p:spTree>
    <p:extLst>
      <p:ext uri="{BB962C8B-B14F-4D97-AF65-F5344CB8AC3E}">
        <p14:creationId xmlns:p14="http://schemas.microsoft.com/office/powerpoint/2010/main" val="3081493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355F4-2FB4-4DE8-B379-78694F8DB04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BA15DE-FBD4-4E17-ACCF-C1C12A0AC3D0}"/>
              </a:ext>
            </a:extLst>
          </p:cNvPr>
          <p:cNvSpPr>
            <a:spLocks noGrp="1"/>
          </p:cNvSpPr>
          <p:nvPr>
            <p:ph idx="1"/>
          </p:nvPr>
        </p:nvSpPr>
        <p:spPr>
          <a:xfrm>
            <a:off x="743118" y="2828215"/>
            <a:ext cx="8596668" cy="1858824"/>
          </a:xfrm>
        </p:spPr>
        <p:txBody>
          <a:bodyPr>
            <a:normAutofit/>
          </a:bodyPr>
          <a:lstStyle/>
          <a:p>
            <a:pPr marL="0" indent="0" algn="ctr">
              <a:buNone/>
            </a:pPr>
            <a:r>
              <a:rPr lang="en-US" sz="6000" b="1" dirty="0">
                <a:solidFill>
                  <a:schemeClr val="accent1"/>
                </a:solidFill>
              </a:rPr>
              <a:t>Questions or Concerns</a:t>
            </a:r>
          </a:p>
        </p:txBody>
      </p:sp>
    </p:spTree>
    <p:extLst>
      <p:ext uri="{BB962C8B-B14F-4D97-AF65-F5344CB8AC3E}">
        <p14:creationId xmlns:p14="http://schemas.microsoft.com/office/powerpoint/2010/main" val="2295661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49BA0-ECCB-46D5-A200-5EC5A7F4A20F}"/>
              </a:ext>
            </a:extLst>
          </p:cNvPr>
          <p:cNvSpPr>
            <a:spLocks noGrp="1"/>
          </p:cNvSpPr>
          <p:nvPr>
            <p:ph type="title"/>
          </p:nvPr>
        </p:nvSpPr>
        <p:spPr/>
        <p:txBody>
          <a:bodyPr>
            <a:normAutofit/>
          </a:bodyPr>
          <a:lstStyle/>
          <a:p>
            <a:r>
              <a:rPr lang="en-US" sz="4800" b="1" dirty="0"/>
              <a:t>Remember…</a:t>
            </a:r>
          </a:p>
        </p:txBody>
      </p:sp>
      <p:sp>
        <p:nvSpPr>
          <p:cNvPr id="3" name="Content Placeholder 2">
            <a:extLst>
              <a:ext uri="{FF2B5EF4-FFF2-40B4-BE49-F238E27FC236}">
                <a16:creationId xmlns:a16="http://schemas.microsoft.com/office/drawing/2014/main" id="{577C3702-76B6-46DC-8D9A-02056A93B8E0}"/>
              </a:ext>
            </a:extLst>
          </p:cNvPr>
          <p:cNvSpPr>
            <a:spLocks noGrp="1"/>
          </p:cNvSpPr>
          <p:nvPr>
            <p:ph idx="1"/>
          </p:nvPr>
        </p:nvSpPr>
        <p:spPr>
          <a:xfrm>
            <a:off x="885092" y="1849205"/>
            <a:ext cx="8458200" cy="4539871"/>
          </a:xfrm>
        </p:spPr>
        <p:txBody>
          <a:bodyPr>
            <a:normAutofit/>
          </a:bodyPr>
          <a:lstStyle/>
          <a:p>
            <a:pPr marL="0" indent="0">
              <a:buNone/>
            </a:pPr>
            <a:r>
              <a:rPr lang="en-US" sz="3600" dirty="0"/>
              <a:t>If kids come to us from strong, healthy, functioning families, it makes our job easier. If they do not come to us from strong, healthy, functioning families, it makes our job more important.</a:t>
            </a:r>
          </a:p>
          <a:p>
            <a:pPr marL="0" indent="0">
              <a:buNone/>
            </a:pPr>
            <a:endParaRPr lang="en-US" sz="3200" dirty="0"/>
          </a:p>
          <a:p>
            <a:pPr marL="0" indent="0">
              <a:buNone/>
            </a:pPr>
            <a:r>
              <a:rPr lang="en-US" sz="3200" dirty="0"/>
              <a:t>								      ~Barbara </a:t>
            </a:r>
            <a:r>
              <a:rPr lang="en-US" sz="3200" dirty="0" err="1"/>
              <a:t>Colorose</a:t>
            </a:r>
            <a:endParaRPr lang="en-US" sz="3200" dirty="0"/>
          </a:p>
        </p:txBody>
      </p:sp>
    </p:spTree>
    <p:extLst>
      <p:ext uri="{BB962C8B-B14F-4D97-AF65-F5344CB8AC3E}">
        <p14:creationId xmlns:p14="http://schemas.microsoft.com/office/powerpoint/2010/main" val="3108399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89A2-F42D-4C51-979C-33DA08219BCD}"/>
              </a:ext>
            </a:extLst>
          </p:cNvPr>
          <p:cNvSpPr>
            <a:spLocks noGrp="1"/>
          </p:cNvSpPr>
          <p:nvPr>
            <p:ph type="title"/>
          </p:nvPr>
        </p:nvSpPr>
        <p:spPr>
          <a:xfrm>
            <a:off x="677334" y="609600"/>
            <a:ext cx="8596668" cy="866862"/>
          </a:xfrm>
        </p:spPr>
        <p:txBody>
          <a:bodyPr>
            <a:normAutofit/>
          </a:bodyPr>
          <a:lstStyle/>
          <a:p>
            <a:r>
              <a:rPr lang="en-US" sz="4800" b="1" dirty="0"/>
              <a:t>Enjoy the Semester</a:t>
            </a:r>
          </a:p>
        </p:txBody>
      </p:sp>
      <p:sp>
        <p:nvSpPr>
          <p:cNvPr id="3" name="Content Placeholder 2">
            <a:extLst>
              <a:ext uri="{FF2B5EF4-FFF2-40B4-BE49-F238E27FC236}">
                <a16:creationId xmlns:a16="http://schemas.microsoft.com/office/drawing/2014/main" id="{AF0C6E5F-A7B6-4B8F-BA5A-A905B3E0FA6F}"/>
              </a:ext>
            </a:extLst>
          </p:cNvPr>
          <p:cNvSpPr>
            <a:spLocks noGrp="1"/>
          </p:cNvSpPr>
          <p:nvPr>
            <p:ph idx="1"/>
          </p:nvPr>
        </p:nvSpPr>
        <p:spPr>
          <a:xfrm>
            <a:off x="677334" y="1822938"/>
            <a:ext cx="9348174" cy="4622815"/>
          </a:xfrm>
        </p:spPr>
        <p:txBody>
          <a:bodyPr>
            <a:normAutofit/>
          </a:bodyPr>
          <a:lstStyle/>
          <a:p>
            <a:pPr marL="0" indent="0">
              <a:buNone/>
            </a:pPr>
            <a:r>
              <a:rPr lang="en-US" sz="3600" i="1" dirty="0">
                <a:solidFill>
                  <a:schemeClr val="accent3">
                    <a:lumMod val="75000"/>
                  </a:schemeClr>
                </a:solidFill>
              </a:rPr>
              <a:t>What we do is the most important work on the earth. Without us, there are no other professions.</a:t>
            </a:r>
          </a:p>
          <a:p>
            <a:pPr marL="0" indent="0">
              <a:buNone/>
            </a:pPr>
            <a:endParaRPr lang="en-US" sz="2800" i="1" dirty="0">
              <a:solidFill>
                <a:schemeClr val="accent3">
                  <a:lumMod val="75000"/>
                </a:schemeClr>
              </a:solidFill>
            </a:endParaRPr>
          </a:p>
          <a:p>
            <a:pPr marL="0" indent="0">
              <a:buNone/>
            </a:pPr>
            <a:r>
              <a:rPr lang="en-US" sz="3600" b="1" i="1" dirty="0">
                <a:solidFill>
                  <a:schemeClr val="accent3">
                    <a:lumMod val="75000"/>
                  </a:schemeClr>
                </a:solidFill>
              </a:rPr>
              <a:t>Remember to take care of yourself!</a:t>
            </a:r>
          </a:p>
          <a:p>
            <a:pPr marL="0" indent="0">
              <a:buNone/>
            </a:pPr>
            <a:endParaRPr lang="en-US" sz="2800" i="1" dirty="0">
              <a:solidFill>
                <a:schemeClr val="accent3">
                  <a:lumMod val="75000"/>
                </a:schemeClr>
              </a:solidFill>
            </a:endParaRPr>
          </a:p>
          <a:p>
            <a:pPr marL="0" indent="0" algn="ctr">
              <a:buNone/>
            </a:pPr>
            <a:r>
              <a:rPr lang="en-US" sz="4400" b="1" i="1" dirty="0">
                <a:solidFill>
                  <a:schemeClr val="accent4">
                    <a:lumMod val="75000"/>
                  </a:schemeClr>
                </a:solidFill>
              </a:rPr>
              <a:t>AGAIN…Enjoy the semester!</a:t>
            </a:r>
          </a:p>
          <a:p>
            <a:pPr marL="0" indent="0">
              <a:buNone/>
            </a:pPr>
            <a:endParaRPr lang="en-US" sz="2800" i="1" dirty="0">
              <a:solidFill>
                <a:schemeClr val="accent3">
                  <a:lumMod val="75000"/>
                </a:schemeClr>
              </a:solidFill>
            </a:endParaRPr>
          </a:p>
        </p:txBody>
      </p:sp>
    </p:spTree>
    <p:extLst>
      <p:ext uri="{BB962C8B-B14F-4D97-AF65-F5344CB8AC3E}">
        <p14:creationId xmlns:p14="http://schemas.microsoft.com/office/powerpoint/2010/main" val="2011400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4C967-3633-443A-BEFC-5A594CE4DD7C}"/>
              </a:ext>
            </a:extLst>
          </p:cNvPr>
          <p:cNvSpPr>
            <a:spLocks noGrp="1"/>
          </p:cNvSpPr>
          <p:nvPr>
            <p:ph type="title"/>
          </p:nvPr>
        </p:nvSpPr>
        <p:spPr>
          <a:xfrm>
            <a:off x="381548" y="264253"/>
            <a:ext cx="8892453" cy="900418"/>
          </a:xfrm>
        </p:spPr>
        <p:txBody>
          <a:bodyPr>
            <a:normAutofit/>
          </a:bodyPr>
          <a:lstStyle/>
          <a:p>
            <a:r>
              <a:rPr lang="en-US" sz="4400" b="1" dirty="0"/>
              <a:t>The Office of Field Experiences…</a:t>
            </a:r>
          </a:p>
        </p:txBody>
      </p:sp>
      <p:sp>
        <p:nvSpPr>
          <p:cNvPr id="3" name="Content Placeholder 2">
            <a:extLst>
              <a:ext uri="{FF2B5EF4-FFF2-40B4-BE49-F238E27FC236}">
                <a16:creationId xmlns:a16="http://schemas.microsoft.com/office/drawing/2014/main" id="{44A1F615-B692-412B-86C3-20F7A2BDCCEE}"/>
              </a:ext>
            </a:extLst>
          </p:cNvPr>
          <p:cNvSpPr>
            <a:spLocks noGrp="1"/>
          </p:cNvSpPr>
          <p:nvPr>
            <p:ph idx="1"/>
          </p:nvPr>
        </p:nvSpPr>
        <p:spPr>
          <a:xfrm>
            <a:off x="381547" y="1273501"/>
            <a:ext cx="10071557" cy="5788429"/>
          </a:xfrm>
        </p:spPr>
        <p:txBody>
          <a:bodyPr>
            <a:normAutofit fontScale="92500" lnSpcReduction="20000"/>
          </a:bodyPr>
          <a:lstStyle/>
          <a:p>
            <a:r>
              <a:rPr lang="en-US" sz="3600" dirty="0"/>
              <a:t>Ensures candidates meet the field experience requirements of the Georgia Professional Standards Commission.</a:t>
            </a:r>
          </a:p>
          <a:p>
            <a:endParaRPr lang="en-US" sz="1100" dirty="0"/>
          </a:p>
          <a:p>
            <a:r>
              <a:rPr lang="en-US" sz="3600" dirty="0"/>
              <a:t>Builds and fosters relationships with school districts and other entities who host our candidates. </a:t>
            </a:r>
          </a:p>
          <a:p>
            <a:endParaRPr lang="en-US" sz="1100" dirty="0"/>
          </a:p>
          <a:p>
            <a:r>
              <a:rPr lang="en-US" sz="3600" dirty="0"/>
              <a:t>Tracks all placements to ensure each candidate has diverse experiences required for certification.</a:t>
            </a:r>
          </a:p>
          <a:p>
            <a:endParaRPr lang="en-US" sz="1100" dirty="0"/>
          </a:p>
          <a:p>
            <a:r>
              <a:rPr lang="en-US" sz="3600" dirty="0"/>
              <a:t>Seeks to support all candidates in the quest to provide a highly effective teacher in EVERY classroom of EVERY child EVERY year.</a:t>
            </a:r>
          </a:p>
        </p:txBody>
      </p:sp>
    </p:spTree>
    <p:extLst>
      <p:ext uri="{BB962C8B-B14F-4D97-AF65-F5344CB8AC3E}">
        <p14:creationId xmlns:p14="http://schemas.microsoft.com/office/powerpoint/2010/main" val="185495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98DBE-280E-48FD-9E14-F3A176CBBE25}"/>
              </a:ext>
            </a:extLst>
          </p:cNvPr>
          <p:cNvSpPr>
            <a:spLocks noGrp="1"/>
          </p:cNvSpPr>
          <p:nvPr>
            <p:ph type="title"/>
          </p:nvPr>
        </p:nvSpPr>
        <p:spPr>
          <a:xfrm>
            <a:off x="677334" y="282430"/>
            <a:ext cx="8596668" cy="816528"/>
          </a:xfrm>
        </p:spPr>
        <p:txBody>
          <a:bodyPr>
            <a:normAutofit/>
          </a:bodyPr>
          <a:lstStyle/>
          <a:p>
            <a:r>
              <a:rPr lang="en-US" sz="4400" b="1" dirty="0"/>
              <a:t>Who works in OFE?</a:t>
            </a:r>
          </a:p>
        </p:txBody>
      </p:sp>
      <p:sp>
        <p:nvSpPr>
          <p:cNvPr id="3" name="Content Placeholder 2">
            <a:extLst>
              <a:ext uri="{FF2B5EF4-FFF2-40B4-BE49-F238E27FC236}">
                <a16:creationId xmlns:a16="http://schemas.microsoft.com/office/drawing/2014/main" id="{9A9057BA-1FF1-4675-AF38-C29FD2C9B612}"/>
              </a:ext>
            </a:extLst>
          </p:cNvPr>
          <p:cNvSpPr>
            <a:spLocks noGrp="1"/>
          </p:cNvSpPr>
          <p:nvPr>
            <p:ph idx="1"/>
          </p:nvPr>
        </p:nvSpPr>
        <p:spPr>
          <a:xfrm>
            <a:off x="611549" y="1388045"/>
            <a:ext cx="8596668" cy="5703488"/>
          </a:xfrm>
        </p:spPr>
        <p:txBody>
          <a:bodyPr>
            <a:normAutofit lnSpcReduction="10000"/>
          </a:bodyPr>
          <a:lstStyle/>
          <a:p>
            <a:r>
              <a:rPr lang="en-US" sz="3600" dirty="0"/>
              <a:t>Helen Chambers </a:t>
            </a:r>
          </a:p>
          <a:p>
            <a:pPr marL="0" indent="0">
              <a:buNone/>
            </a:pPr>
            <a:r>
              <a:rPr lang="en-US" sz="2400" dirty="0"/>
              <a:t>		Art, Foreign Language, Music, Physical Education, </a:t>
            </a:r>
          </a:p>
          <a:p>
            <a:pPr marL="0" indent="0">
              <a:buNone/>
            </a:pPr>
            <a:r>
              <a:rPr lang="en-US" sz="2400" dirty="0"/>
              <a:t>		Secondary Education, and Special Education	</a:t>
            </a:r>
          </a:p>
          <a:p>
            <a:pPr lvl="2"/>
            <a:r>
              <a:rPr lang="en-US" sz="2200" dirty="0">
                <a:solidFill>
                  <a:schemeClr val="accent3">
                    <a:lumMod val="50000"/>
                  </a:schemeClr>
                </a:solidFill>
                <a:hlinkClick r:id="rId2">
                  <a:extLst>
                    <a:ext uri="{A12FA001-AC4F-418D-AE19-62706E023703}">
                      <ahyp:hlinkClr xmlns:ahyp="http://schemas.microsoft.com/office/drawing/2018/hyperlinkcolor" val="tx"/>
                    </a:ext>
                  </a:extLst>
                </a:hlinkClick>
              </a:rPr>
              <a:t>hchamber@westga.edu</a:t>
            </a:r>
            <a:endParaRPr lang="en-US" sz="2200" dirty="0">
              <a:solidFill>
                <a:schemeClr val="accent3">
                  <a:lumMod val="50000"/>
                </a:schemeClr>
              </a:solidFill>
            </a:endParaRPr>
          </a:p>
          <a:p>
            <a:pPr lvl="2"/>
            <a:r>
              <a:rPr lang="en-US" sz="2200" dirty="0"/>
              <a:t>678-839-61</a:t>
            </a:r>
            <a:r>
              <a:rPr lang="en-US" sz="2000" dirty="0"/>
              <a:t>02</a:t>
            </a:r>
          </a:p>
          <a:p>
            <a:endParaRPr lang="en-US" sz="1400" dirty="0"/>
          </a:p>
          <a:p>
            <a:endParaRPr lang="en-US" sz="1400" dirty="0"/>
          </a:p>
          <a:p>
            <a:r>
              <a:rPr lang="en-US" sz="3600" dirty="0"/>
              <a:t>Cindy Saxon</a:t>
            </a:r>
            <a:endParaRPr lang="en-US" sz="2800" dirty="0"/>
          </a:p>
          <a:p>
            <a:pPr marL="914400" lvl="2" indent="0">
              <a:buNone/>
            </a:pPr>
            <a:r>
              <a:rPr lang="en-US" sz="2400" dirty="0"/>
              <a:t>Director of OFE</a:t>
            </a:r>
          </a:p>
          <a:p>
            <a:pPr lvl="2"/>
            <a:r>
              <a:rPr lang="en-US" sz="2200" dirty="0">
                <a:solidFill>
                  <a:schemeClr val="accent3">
                    <a:lumMod val="50000"/>
                  </a:schemeClr>
                </a:solidFill>
                <a:hlinkClick r:id="rId3">
                  <a:extLst>
                    <a:ext uri="{A12FA001-AC4F-418D-AE19-62706E023703}">
                      <ahyp:hlinkClr xmlns:ahyp="http://schemas.microsoft.com/office/drawing/2018/hyperlinkcolor" val="tx"/>
                    </a:ext>
                  </a:extLst>
                </a:hlinkClick>
              </a:rPr>
              <a:t>csaxon@westga.edu</a:t>
            </a:r>
            <a:endParaRPr lang="en-US" sz="2200" dirty="0">
              <a:solidFill>
                <a:schemeClr val="accent3">
                  <a:lumMod val="50000"/>
                </a:schemeClr>
              </a:solidFill>
            </a:endParaRPr>
          </a:p>
          <a:p>
            <a:pPr lvl="2"/>
            <a:r>
              <a:rPr lang="en-US" sz="2200" dirty="0"/>
              <a:t>678-839-6083</a:t>
            </a:r>
          </a:p>
          <a:p>
            <a:pPr lvl="2"/>
            <a:r>
              <a:rPr lang="en-US" sz="2200" dirty="0"/>
              <a:t>770-596-4454</a:t>
            </a:r>
            <a:endParaRPr lang="en-US" sz="2000" dirty="0"/>
          </a:p>
        </p:txBody>
      </p:sp>
    </p:spTree>
    <p:extLst>
      <p:ext uri="{BB962C8B-B14F-4D97-AF65-F5344CB8AC3E}">
        <p14:creationId xmlns:p14="http://schemas.microsoft.com/office/powerpoint/2010/main" val="1170705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BB156-E207-4AF3-8882-CB90495E375F}"/>
              </a:ext>
            </a:extLst>
          </p:cNvPr>
          <p:cNvSpPr>
            <a:spLocks noGrp="1"/>
          </p:cNvSpPr>
          <p:nvPr>
            <p:ph type="title"/>
          </p:nvPr>
        </p:nvSpPr>
        <p:spPr>
          <a:xfrm>
            <a:off x="677334" y="609600"/>
            <a:ext cx="8596668" cy="917196"/>
          </a:xfrm>
        </p:spPr>
        <p:txBody>
          <a:bodyPr>
            <a:normAutofit/>
          </a:bodyPr>
          <a:lstStyle/>
          <a:p>
            <a:r>
              <a:rPr lang="en-US" sz="4400" b="1" dirty="0"/>
              <a:t>OFE Website</a:t>
            </a:r>
          </a:p>
        </p:txBody>
      </p:sp>
      <p:sp>
        <p:nvSpPr>
          <p:cNvPr id="3" name="Content Placeholder 2">
            <a:extLst>
              <a:ext uri="{FF2B5EF4-FFF2-40B4-BE49-F238E27FC236}">
                <a16:creationId xmlns:a16="http://schemas.microsoft.com/office/drawing/2014/main" id="{39C3DA59-4105-44A4-96CA-53D0D0BC6E16}"/>
              </a:ext>
            </a:extLst>
          </p:cNvPr>
          <p:cNvSpPr>
            <a:spLocks noGrp="1"/>
          </p:cNvSpPr>
          <p:nvPr>
            <p:ph idx="1"/>
          </p:nvPr>
        </p:nvSpPr>
        <p:spPr>
          <a:xfrm>
            <a:off x="677333" y="1585519"/>
            <a:ext cx="9357917" cy="4455843"/>
          </a:xfrm>
        </p:spPr>
        <p:txBody>
          <a:bodyPr/>
          <a:lstStyle/>
          <a:p>
            <a:endParaRPr lang="en-US" dirty="0">
              <a:solidFill>
                <a:schemeClr val="accent3">
                  <a:lumMod val="50000"/>
                </a:schemeClr>
              </a:solidFill>
            </a:endParaRPr>
          </a:p>
          <a:p>
            <a:endParaRPr lang="en-US" dirty="0">
              <a:solidFill>
                <a:schemeClr val="accent3">
                  <a:lumMod val="50000"/>
                </a:schemeClr>
              </a:solidFill>
            </a:endParaRPr>
          </a:p>
          <a:p>
            <a:endParaRPr lang="en-US" dirty="0">
              <a:solidFill>
                <a:schemeClr val="accent3">
                  <a:lumMod val="50000"/>
                </a:schemeClr>
              </a:solidFill>
            </a:endParaRPr>
          </a:p>
          <a:p>
            <a:endParaRPr lang="en-US" dirty="0">
              <a:solidFill>
                <a:schemeClr val="accent3">
                  <a:lumMod val="50000"/>
                </a:schemeClr>
              </a:solidFill>
            </a:endParaRPr>
          </a:p>
          <a:p>
            <a:r>
              <a:rPr lang="en-US" sz="2400" dirty="0">
                <a:solidFill>
                  <a:schemeClr val="accent1"/>
                </a:solidFill>
                <a:hlinkClick r:id="rId2">
                  <a:extLst>
                    <a:ext uri="{A12FA001-AC4F-418D-AE19-62706E023703}">
                      <ahyp:hlinkClr xmlns:ahyp="http://schemas.microsoft.com/office/drawing/2018/hyperlinkcolor" val="tx"/>
                    </a:ext>
                  </a:extLst>
                </a:hlinkClick>
              </a:rPr>
              <a:t>https://www.westga.edu/ac  </a:t>
            </a:r>
            <a:r>
              <a:rPr lang="en-US" sz="2400" dirty="0" err="1">
                <a:solidFill>
                  <a:schemeClr val="accent1"/>
                </a:solidFill>
                <a:hlinkClick r:id="rId2">
                  <a:extLst>
                    <a:ext uri="{A12FA001-AC4F-418D-AE19-62706E023703}">
                      <ahyp:hlinkClr xmlns:ahyp="http://schemas.microsoft.com/office/drawing/2018/hyperlinkcolor" val="tx"/>
                    </a:ext>
                  </a:extLst>
                </a:hlinkClick>
              </a:rPr>
              <a:t>ademics</a:t>
            </a:r>
            <a:r>
              <a:rPr lang="en-US" sz="2400" dirty="0">
                <a:solidFill>
                  <a:schemeClr val="accent1"/>
                </a:solidFill>
                <a:hlinkClick r:id="rId2">
                  <a:extLst>
                    <a:ext uri="{A12FA001-AC4F-418D-AE19-62706E023703}">
                      <ahyp:hlinkClr xmlns:ahyp="http://schemas.microsoft.com/office/drawing/2018/hyperlinkcolor" val="tx"/>
                    </a:ext>
                  </a:extLst>
                </a:hlinkClick>
              </a:rPr>
              <a:t>/education/ofe.php</a:t>
            </a:r>
            <a:r>
              <a:rPr lang="en-US" sz="2400" dirty="0">
                <a:solidFill>
                  <a:schemeClr val="accent1"/>
                </a:solidFill>
              </a:rPr>
              <a:t> </a:t>
            </a:r>
          </a:p>
        </p:txBody>
      </p:sp>
    </p:spTree>
    <p:extLst>
      <p:ext uri="{BB962C8B-B14F-4D97-AF65-F5344CB8AC3E}">
        <p14:creationId xmlns:p14="http://schemas.microsoft.com/office/powerpoint/2010/main" val="3316875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6909C-2B25-4697-9FF6-7E0EA90B9972}"/>
              </a:ext>
            </a:extLst>
          </p:cNvPr>
          <p:cNvSpPr>
            <a:spLocks noGrp="1"/>
          </p:cNvSpPr>
          <p:nvPr>
            <p:ph type="title"/>
          </p:nvPr>
        </p:nvSpPr>
        <p:spPr>
          <a:xfrm>
            <a:off x="625248" y="297084"/>
            <a:ext cx="8596668" cy="1044913"/>
          </a:xfrm>
        </p:spPr>
        <p:txBody>
          <a:bodyPr>
            <a:normAutofit/>
          </a:bodyPr>
          <a:lstStyle/>
          <a:p>
            <a:r>
              <a:rPr lang="en-US" sz="4400" b="1" dirty="0"/>
              <a:t>Field Experiences Handbook</a:t>
            </a:r>
          </a:p>
        </p:txBody>
      </p:sp>
      <p:sp>
        <p:nvSpPr>
          <p:cNvPr id="3" name="Content Placeholder 2">
            <a:extLst>
              <a:ext uri="{FF2B5EF4-FFF2-40B4-BE49-F238E27FC236}">
                <a16:creationId xmlns:a16="http://schemas.microsoft.com/office/drawing/2014/main" id="{5235F75C-2D8C-4EDE-BC07-039C1F90D547}"/>
              </a:ext>
            </a:extLst>
          </p:cNvPr>
          <p:cNvSpPr>
            <a:spLocks noGrp="1"/>
          </p:cNvSpPr>
          <p:nvPr>
            <p:ph idx="1"/>
          </p:nvPr>
        </p:nvSpPr>
        <p:spPr>
          <a:xfrm>
            <a:off x="697069" y="1434659"/>
            <a:ext cx="8596668" cy="5380298"/>
          </a:xfrm>
        </p:spPr>
        <p:txBody>
          <a:bodyPr>
            <a:normAutofit/>
          </a:bodyPr>
          <a:lstStyle/>
          <a:p>
            <a:r>
              <a:rPr lang="en-US" sz="2400" dirty="0"/>
              <a:t>Contains the policies and procedures that provide direction for all field experiences</a:t>
            </a:r>
          </a:p>
          <a:p>
            <a:endParaRPr lang="en-US" sz="1200" dirty="0"/>
          </a:p>
          <a:p>
            <a:r>
              <a:rPr lang="en-US" sz="2400" dirty="0"/>
              <a:t>Describes the roles and responsibilities of candidates/interns, cooperating teachers, and university or school-based supervisors</a:t>
            </a:r>
          </a:p>
          <a:p>
            <a:endParaRPr lang="en-US" sz="1200" dirty="0"/>
          </a:p>
          <a:p>
            <a:r>
              <a:rPr lang="en-US" sz="2400" dirty="0"/>
              <a:t>Provides the basis for the Memorandum of Understanding all candidates and interns must sign before entering the field each semester</a:t>
            </a:r>
          </a:p>
          <a:p>
            <a:endParaRPr lang="en-US" sz="1200" dirty="0"/>
          </a:p>
          <a:p>
            <a:r>
              <a:rPr lang="en-US" sz="2400" dirty="0"/>
              <a:t>Answers many questions that candidates and interns may have about field experiences</a:t>
            </a:r>
          </a:p>
          <a:p>
            <a:endParaRPr lang="en-US" dirty="0"/>
          </a:p>
          <a:p>
            <a:endParaRPr lang="en-US" dirty="0"/>
          </a:p>
        </p:txBody>
      </p:sp>
    </p:spTree>
    <p:extLst>
      <p:ext uri="{BB962C8B-B14F-4D97-AF65-F5344CB8AC3E}">
        <p14:creationId xmlns:p14="http://schemas.microsoft.com/office/powerpoint/2010/main" val="784141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217B9-C06C-42C2-86B2-B2964F690F24}"/>
              </a:ext>
            </a:extLst>
          </p:cNvPr>
          <p:cNvSpPr>
            <a:spLocks noGrp="1"/>
          </p:cNvSpPr>
          <p:nvPr>
            <p:ph type="title"/>
          </p:nvPr>
        </p:nvSpPr>
        <p:spPr>
          <a:xfrm>
            <a:off x="677334" y="227635"/>
            <a:ext cx="8596668" cy="1331450"/>
          </a:xfrm>
        </p:spPr>
        <p:txBody>
          <a:bodyPr>
            <a:normAutofit/>
          </a:bodyPr>
          <a:lstStyle/>
          <a:p>
            <a:r>
              <a:rPr lang="en-US" sz="4400" b="1" dirty="0"/>
              <a:t>Memorandum of Understanding</a:t>
            </a:r>
          </a:p>
        </p:txBody>
      </p:sp>
      <p:sp>
        <p:nvSpPr>
          <p:cNvPr id="3" name="Content Placeholder 2">
            <a:extLst>
              <a:ext uri="{FF2B5EF4-FFF2-40B4-BE49-F238E27FC236}">
                <a16:creationId xmlns:a16="http://schemas.microsoft.com/office/drawing/2014/main" id="{87BB734B-BCF4-436B-B6D9-ACB07B5274B3}"/>
              </a:ext>
            </a:extLst>
          </p:cNvPr>
          <p:cNvSpPr>
            <a:spLocks noGrp="1"/>
          </p:cNvSpPr>
          <p:nvPr>
            <p:ph idx="1"/>
          </p:nvPr>
        </p:nvSpPr>
        <p:spPr>
          <a:xfrm>
            <a:off x="677334" y="1855433"/>
            <a:ext cx="8596668" cy="4721212"/>
          </a:xfrm>
        </p:spPr>
        <p:txBody>
          <a:bodyPr/>
          <a:lstStyle/>
          <a:p>
            <a:r>
              <a:rPr lang="en-US" sz="2800" dirty="0"/>
              <a:t>The MOU is a series of expectations to which all candidates and interns MUST adhere.</a:t>
            </a:r>
          </a:p>
          <a:p>
            <a:endParaRPr lang="en-US" sz="1200" dirty="0"/>
          </a:p>
          <a:p>
            <a:r>
              <a:rPr lang="en-US" sz="2800" dirty="0"/>
              <a:t>If a candidate or intern cannot abide by these expectations s/he may NOT enter the field (schools).</a:t>
            </a:r>
          </a:p>
          <a:p>
            <a:endParaRPr lang="en-US" sz="1200" dirty="0"/>
          </a:p>
          <a:p>
            <a:r>
              <a:rPr lang="en-US" sz="2800" dirty="0"/>
              <a:t>Please complete the MOU by initialing each bulleted statement and signing the last page.</a:t>
            </a:r>
            <a:endParaRPr lang="en-US" sz="2800" dirty="0">
              <a:solidFill>
                <a:schemeClr val="tx1"/>
              </a:solidFill>
            </a:endParaRPr>
          </a:p>
        </p:txBody>
      </p:sp>
    </p:spTree>
    <p:extLst>
      <p:ext uri="{BB962C8B-B14F-4D97-AF65-F5344CB8AC3E}">
        <p14:creationId xmlns:p14="http://schemas.microsoft.com/office/powerpoint/2010/main" val="3684144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11C6E-EA22-4470-B90A-C52FC59389FC}"/>
              </a:ext>
            </a:extLst>
          </p:cNvPr>
          <p:cNvSpPr>
            <a:spLocks noGrp="1"/>
          </p:cNvSpPr>
          <p:nvPr>
            <p:ph type="title"/>
          </p:nvPr>
        </p:nvSpPr>
        <p:spPr>
          <a:xfrm>
            <a:off x="625248" y="120065"/>
            <a:ext cx="8596668" cy="1024580"/>
          </a:xfrm>
        </p:spPr>
        <p:txBody>
          <a:bodyPr>
            <a:normAutofit/>
          </a:bodyPr>
          <a:lstStyle/>
          <a:p>
            <a:r>
              <a:rPr lang="en-US" sz="4400" b="1" dirty="0"/>
              <a:t>Basics</a:t>
            </a:r>
          </a:p>
        </p:txBody>
      </p:sp>
      <p:sp>
        <p:nvSpPr>
          <p:cNvPr id="3" name="Content Placeholder 2">
            <a:extLst>
              <a:ext uri="{FF2B5EF4-FFF2-40B4-BE49-F238E27FC236}">
                <a16:creationId xmlns:a16="http://schemas.microsoft.com/office/drawing/2014/main" id="{2A23D7FC-7AA6-4155-8DC9-E895F0A01821}"/>
              </a:ext>
            </a:extLst>
          </p:cNvPr>
          <p:cNvSpPr>
            <a:spLocks noGrp="1"/>
          </p:cNvSpPr>
          <p:nvPr>
            <p:ph idx="1"/>
          </p:nvPr>
        </p:nvSpPr>
        <p:spPr>
          <a:xfrm>
            <a:off x="677334" y="1038687"/>
            <a:ext cx="8596668" cy="5819313"/>
          </a:xfrm>
        </p:spPr>
        <p:txBody>
          <a:bodyPr>
            <a:normAutofit lnSpcReduction="10000"/>
          </a:bodyPr>
          <a:lstStyle/>
          <a:p>
            <a:r>
              <a:rPr lang="en-US" sz="2400" dirty="0"/>
              <a:t>School District calendar</a:t>
            </a:r>
          </a:p>
          <a:p>
            <a:pPr lvl="1"/>
            <a:r>
              <a:rPr lang="en-US" sz="1800" dirty="0"/>
              <a:t>Interns (Internship students) follow the calendar of the school district in which they are placed. They do not take all UWG holidays unless the school district has the same holiday.</a:t>
            </a:r>
          </a:p>
          <a:p>
            <a:pPr lvl="1"/>
            <a:r>
              <a:rPr lang="en-US" sz="1800" dirty="0"/>
              <a:t>Candidates (Practicum students) follow the UWG calendar of holidays and the calendar of the school district in which they are placed.</a:t>
            </a:r>
          </a:p>
          <a:p>
            <a:pPr lvl="1"/>
            <a:endParaRPr lang="en-US" sz="1000" dirty="0"/>
          </a:p>
          <a:p>
            <a:r>
              <a:rPr lang="en-US" sz="2400" dirty="0"/>
              <a:t>Contract hours of the school</a:t>
            </a:r>
          </a:p>
          <a:p>
            <a:pPr lvl="1"/>
            <a:r>
              <a:rPr lang="en-US" sz="1800" dirty="0"/>
              <a:t>Interns and candidates are expected to work the same hours as the cooperating teacher.</a:t>
            </a:r>
          </a:p>
          <a:p>
            <a:pPr lvl="1"/>
            <a:endParaRPr lang="en-US" sz="1000" dirty="0"/>
          </a:p>
          <a:p>
            <a:r>
              <a:rPr lang="en-US" sz="2400" dirty="0"/>
              <a:t>Fulltime teaching requirements</a:t>
            </a:r>
          </a:p>
          <a:p>
            <a:pPr lvl="1"/>
            <a:r>
              <a:rPr lang="en-US" sz="1800" dirty="0"/>
              <a:t>Interns are expected to teach all day every day for two full weeks taking over ALL responsibilities of the classroom teacher. This should be a progressive shift across the semester.</a:t>
            </a:r>
          </a:p>
          <a:p>
            <a:pPr lvl="1"/>
            <a:r>
              <a:rPr lang="en-US" sz="1800" dirty="0"/>
              <a:t>Candidates are in the field two days per week and should take on as many classroom responsibilities as possible.</a:t>
            </a:r>
          </a:p>
          <a:p>
            <a:pPr marL="0" indent="0">
              <a:buNone/>
            </a:pPr>
            <a:endParaRPr lang="en-US" sz="2400" dirty="0"/>
          </a:p>
          <a:p>
            <a:pPr lvl="1"/>
            <a:endParaRPr lang="en-US" sz="1200" dirty="0"/>
          </a:p>
          <a:p>
            <a:endParaRPr lang="en-US" dirty="0"/>
          </a:p>
        </p:txBody>
      </p:sp>
    </p:spTree>
    <p:extLst>
      <p:ext uri="{BB962C8B-B14F-4D97-AF65-F5344CB8AC3E}">
        <p14:creationId xmlns:p14="http://schemas.microsoft.com/office/powerpoint/2010/main" val="2129758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63363-5FC3-4165-86A0-6D565AEFA4FD}"/>
              </a:ext>
            </a:extLst>
          </p:cNvPr>
          <p:cNvSpPr>
            <a:spLocks noGrp="1"/>
          </p:cNvSpPr>
          <p:nvPr>
            <p:ph type="title"/>
          </p:nvPr>
        </p:nvSpPr>
        <p:spPr>
          <a:xfrm>
            <a:off x="594803" y="488272"/>
            <a:ext cx="9055223" cy="985421"/>
          </a:xfrm>
        </p:spPr>
        <p:txBody>
          <a:bodyPr>
            <a:normAutofit/>
          </a:bodyPr>
          <a:lstStyle/>
          <a:p>
            <a:r>
              <a:rPr lang="en-US" sz="4400" b="1" dirty="0"/>
              <a:t>Professional Dress Requirements</a:t>
            </a:r>
          </a:p>
        </p:txBody>
      </p:sp>
      <p:sp>
        <p:nvSpPr>
          <p:cNvPr id="3" name="Content Placeholder 2">
            <a:extLst>
              <a:ext uri="{FF2B5EF4-FFF2-40B4-BE49-F238E27FC236}">
                <a16:creationId xmlns:a16="http://schemas.microsoft.com/office/drawing/2014/main" id="{C7429F32-1D23-409F-9DFB-3417E032AA58}"/>
              </a:ext>
            </a:extLst>
          </p:cNvPr>
          <p:cNvSpPr>
            <a:spLocks noGrp="1"/>
          </p:cNvSpPr>
          <p:nvPr>
            <p:ph idx="1"/>
          </p:nvPr>
        </p:nvSpPr>
        <p:spPr>
          <a:xfrm>
            <a:off x="677334" y="1473693"/>
            <a:ext cx="9369343" cy="5024870"/>
          </a:xfrm>
        </p:spPr>
        <p:txBody>
          <a:bodyPr>
            <a:normAutofit fontScale="92500" lnSpcReduction="20000"/>
          </a:bodyPr>
          <a:lstStyle/>
          <a:p>
            <a:r>
              <a:rPr lang="en-US" sz="4000" dirty="0"/>
              <a:t>If you ask yourself if you should wear a particular item of clothing, the answer is “no.”</a:t>
            </a:r>
          </a:p>
          <a:p>
            <a:endParaRPr lang="en-US" sz="1300" dirty="0"/>
          </a:p>
          <a:p>
            <a:r>
              <a:rPr lang="en-US" sz="4000" b="1" dirty="0"/>
              <a:t>Commit this to memory…</a:t>
            </a:r>
            <a:r>
              <a:rPr lang="en-US" sz="4000" dirty="0"/>
              <a:t>Raise your hands and touch your toes.</a:t>
            </a:r>
          </a:p>
          <a:p>
            <a:pPr marL="0" indent="0" algn="ctr">
              <a:buNone/>
            </a:pPr>
            <a:r>
              <a:rPr lang="en-US" sz="4000" dirty="0"/>
              <a:t>If anything can be seen that shouldn’t,</a:t>
            </a:r>
          </a:p>
          <a:p>
            <a:pPr marL="0" indent="0" algn="ctr">
              <a:buNone/>
            </a:pPr>
            <a:endParaRPr lang="en-US" sz="2200" dirty="0"/>
          </a:p>
          <a:p>
            <a:pPr marL="0" indent="0" algn="ctr">
              <a:buNone/>
            </a:pPr>
            <a:r>
              <a:rPr lang="en-US" sz="4000" dirty="0"/>
              <a:t> </a:t>
            </a:r>
            <a:r>
              <a:rPr lang="en-US" sz="6600" b="1" dirty="0">
                <a:solidFill>
                  <a:schemeClr val="accent1"/>
                </a:solidFill>
              </a:rPr>
              <a:t>change your clothes!</a:t>
            </a:r>
            <a:endParaRPr lang="en-US" sz="4000" b="1" dirty="0">
              <a:solidFill>
                <a:schemeClr val="accent1"/>
              </a:solidFill>
            </a:endParaRPr>
          </a:p>
        </p:txBody>
      </p:sp>
    </p:spTree>
    <p:extLst>
      <p:ext uri="{BB962C8B-B14F-4D97-AF65-F5344CB8AC3E}">
        <p14:creationId xmlns:p14="http://schemas.microsoft.com/office/powerpoint/2010/main" val="3512567815"/>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6099</TotalTime>
  <Words>1441</Words>
  <Application>Microsoft Office PowerPoint</Application>
  <PresentationFormat>Widescreen</PresentationFormat>
  <Paragraphs>165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Trebuchet MS</vt:lpstr>
      <vt:lpstr>Wingdings 3</vt:lpstr>
      <vt:lpstr>Facet</vt:lpstr>
      <vt:lpstr>University of West Georgia Orientation to Internship and Practicum</vt:lpstr>
      <vt:lpstr>Goals for Today</vt:lpstr>
      <vt:lpstr>The Office of Field Experiences…</vt:lpstr>
      <vt:lpstr>Who works in OFE?</vt:lpstr>
      <vt:lpstr>OFE Website</vt:lpstr>
      <vt:lpstr>Field Experiences Handbook</vt:lpstr>
      <vt:lpstr>Memorandum of Understanding</vt:lpstr>
      <vt:lpstr>Basics</vt:lpstr>
      <vt:lpstr>Professional Dress Requirements</vt:lpstr>
      <vt:lpstr>Basics</vt:lpstr>
      <vt:lpstr>Basics</vt:lpstr>
      <vt:lpstr>Legal Issues</vt:lpstr>
      <vt:lpstr>Social Media</vt:lpstr>
      <vt:lpstr>Internship Grades</vt:lpstr>
      <vt:lpstr>Host Schools and Districts</vt:lpstr>
      <vt:lpstr>Ethical or Instructional Issues</vt:lpstr>
      <vt:lpstr>Professional Growth Plans</vt:lpstr>
      <vt:lpstr>IMPORTANT</vt:lpstr>
      <vt:lpstr>PowerPoint Presentation</vt:lpstr>
      <vt:lpstr>PAGE Presentations</vt:lpstr>
      <vt:lpstr>Your Toolbox</vt:lpstr>
      <vt:lpstr>Team Effort</vt:lpstr>
      <vt:lpstr>PowerPoint Presentation</vt:lpstr>
      <vt:lpstr>Remember…</vt:lpstr>
      <vt:lpstr>Enjoy the Semester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West Georgia Orientation to  Field Experiences</dc:title>
  <dc:creator>Cindy Saxon</dc:creator>
  <cp:lastModifiedBy>Helen Chambers</cp:lastModifiedBy>
  <cp:revision>76</cp:revision>
  <dcterms:created xsi:type="dcterms:W3CDTF">2021-01-04T17:43:44Z</dcterms:created>
  <dcterms:modified xsi:type="dcterms:W3CDTF">2023-02-23T17:16:41Z</dcterms:modified>
</cp:coreProperties>
</file>